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8"/>
  </p:notesMasterIdLst>
  <p:handoutMasterIdLst>
    <p:handoutMasterId r:id="rId39"/>
  </p:handoutMasterIdLst>
  <p:sldIdLst>
    <p:sldId id="273" r:id="rId6"/>
    <p:sldId id="283" r:id="rId7"/>
    <p:sldId id="258" r:id="rId8"/>
    <p:sldId id="284" r:id="rId9"/>
    <p:sldId id="274" r:id="rId10"/>
    <p:sldId id="285" r:id="rId11"/>
    <p:sldId id="260" r:id="rId12"/>
    <p:sldId id="286" r:id="rId13"/>
    <p:sldId id="287" r:id="rId14"/>
    <p:sldId id="261" r:id="rId15"/>
    <p:sldId id="262" r:id="rId16"/>
    <p:sldId id="288" r:id="rId17"/>
    <p:sldId id="257" r:id="rId18"/>
    <p:sldId id="289" r:id="rId19"/>
    <p:sldId id="277" r:id="rId20"/>
    <p:sldId id="290" r:id="rId21"/>
    <p:sldId id="264" r:id="rId22"/>
    <p:sldId id="291" r:id="rId23"/>
    <p:sldId id="265" r:id="rId24"/>
    <p:sldId id="292" r:id="rId25"/>
    <p:sldId id="266" r:id="rId26"/>
    <p:sldId id="293" r:id="rId27"/>
    <p:sldId id="267" r:id="rId28"/>
    <p:sldId id="294" r:id="rId29"/>
    <p:sldId id="275" r:id="rId30"/>
    <p:sldId id="295" r:id="rId31"/>
    <p:sldId id="269" r:id="rId32"/>
    <p:sldId id="296" r:id="rId33"/>
    <p:sldId id="270" r:id="rId34"/>
    <p:sldId id="297" r:id="rId35"/>
    <p:sldId id="271" r:id="rId36"/>
    <p:sldId id="298" r:id="rId37"/>
  </p:sldIdLst>
  <p:sldSz cx="12192000" cy="6858000"/>
  <p:notesSz cx="6858000" cy="3629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673">
          <p15:clr>
            <a:srgbClr val="A4A3A4"/>
          </p15:clr>
        </p15:guide>
        <p15:guide id="4" pos="557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Stanton" initials="CS" lastIdx="1" clrIdx="0"/>
  <p:cmAuthor id="2" name="Linda Jones" initials="LJ" lastIdx="38" clrIdx="1"/>
  <p:cmAuthor id="3" name="Caroline Stanton" initials="CS [2]" lastIdx="4" clrIdx="2"/>
  <p:cmAuthor id="4" name="Harriet Paterson"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425"/>
    <a:srgbClr val="CDD471"/>
    <a:srgbClr val="A9C441"/>
    <a:srgbClr val="222642"/>
    <a:srgbClr val="C648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481" autoAdjust="0"/>
  </p:normalViewPr>
  <p:slideViewPr>
    <p:cSldViewPr snapToGrid="0" snapToObjects="1">
      <p:cViewPr varScale="1">
        <p:scale>
          <a:sx n="62" d="100"/>
          <a:sy n="62" d="100"/>
        </p:scale>
        <p:origin x="258" y="54"/>
      </p:cViewPr>
      <p:guideLst>
        <p:guide orient="horz" pos="2160"/>
        <p:guide pos="3840"/>
        <p:guide orient="horz" pos="673"/>
        <p:guide pos="5577"/>
      </p:guideLst>
    </p:cSldViewPr>
  </p:slideViewPr>
  <p:outlineViewPr>
    <p:cViewPr>
      <p:scale>
        <a:sx n="33" d="100"/>
        <a:sy n="33" d="100"/>
      </p:scale>
      <p:origin x="0" y="0"/>
    </p:cViewPr>
  </p:outlineViewPr>
  <p:notesTextViewPr>
    <p:cViewPr>
      <p:scale>
        <a:sx n="1" d="1"/>
        <a:sy n="1" d="1"/>
      </p:scale>
      <p:origin x="0" y="-1608"/>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57F29F1-3190-49BB-8F62-7CF7BF0F939E}" type="datetimeFigureOut">
              <a:rPr lang="en-GB" smtClean="0"/>
              <a:t>01/03/2021</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A669E57-90C0-401B-821C-46AFD0DEEE43}" type="slidenum">
              <a:rPr lang="en-GB" smtClean="0"/>
              <a:t>‹#›</a:t>
            </a:fld>
            <a:endParaRPr lang="en-GB"/>
          </a:p>
        </p:txBody>
      </p:sp>
    </p:spTree>
    <p:extLst>
      <p:ext uri="{BB962C8B-B14F-4D97-AF65-F5344CB8AC3E}">
        <p14:creationId xmlns:p14="http://schemas.microsoft.com/office/powerpoint/2010/main" val="2267492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6B9AC5B-8898-403E-81B8-7F4A5720BBCC}" type="datetimeFigureOut">
              <a:rPr lang="en-GB" smtClean="0"/>
              <a:pPr/>
              <a:t>01/03/2021</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AB2571A-8646-431E-BD24-20DF77D09C46}" type="slidenum">
              <a:rPr lang="en-GB" smtClean="0"/>
              <a:pPr/>
              <a:t>‹#›</a:t>
            </a:fld>
            <a:endParaRPr lang="en-GB"/>
          </a:p>
        </p:txBody>
      </p:sp>
    </p:spTree>
    <p:extLst>
      <p:ext uri="{BB962C8B-B14F-4D97-AF65-F5344CB8AC3E}">
        <p14:creationId xmlns:p14="http://schemas.microsoft.com/office/powerpoint/2010/main" val="149976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478563" y="4715153"/>
            <a:ext cx="5930783" cy="4565580"/>
          </a:xfrm>
        </p:spPr>
        <p:txBody>
          <a:bodyPr>
            <a:noAutofit/>
          </a:bodyPr>
          <a:lstStyle/>
          <a:p>
            <a:r>
              <a:rPr lang="en-GB" sz="1100" b="1" baseline="0" dirty="0">
                <a:solidFill>
                  <a:schemeClr val="tx1"/>
                </a:solidFill>
                <a:latin typeface="Arial"/>
                <a:ea typeface="Verdana"/>
                <a:cs typeface="Arial"/>
              </a:rPr>
              <a:t>Image:</a:t>
            </a:r>
            <a:r>
              <a:rPr lang="en-GB" sz="1100" b="1" dirty="0">
                <a:solidFill>
                  <a:schemeClr val="tx1"/>
                </a:solidFill>
                <a:latin typeface="Arial"/>
                <a:ea typeface="Verdana"/>
                <a:cs typeface="Arial"/>
              </a:rPr>
              <a:t> </a:t>
            </a:r>
            <a:r>
              <a:rPr lang="en-GB" sz="1100" b="0" i="0" dirty="0" err="1">
                <a:solidFill>
                  <a:schemeClr val="tx1"/>
                </a:solidFill>
                <a:effectLst/>
                <a:latin typeface="Arial"/>
                <a:cs typeface="Arial"/>
              </a:rPr>
              <a:t>Hanni</a:t>
            </a:r>
            <a:r>
              <a:rPr lang="en-GB" sz="1100" b="0" i="0" dirty="0">
                <a:solidFill>
                  <a:schemeClr val="tx1"/>
                </a:solidFill>
                <a:effectLst/>
                <a:latin typeface="Arial"/>
                <a:cs typeface="Arial"/>
              </a:rPr>
              <a:t> and his sister Samrawit, who live in an area of Ethiopia </a:t>
            </a:r>
            <a:r>
              <a:rPr lang="en-GB" sz="1100" dirty="0">
                <a:latin typeface="Arial"/>
                <a:cs typeface="Arial"/>
              </a:rPr>
              <a:t>that suffers</a:t>
            </a:r>
            <a:r>
              <a:rPr lang="en-GB" sz="1100" b="0" i="0" dirty="0">
                <a:solidFill>
                  <a:schemeClr val="tx1"/>
                </a:solidFill>
                <a:effectLst/>
                <a:latin typeface="Arial"/>
                <a:cs typeface="Arial"/>
              </a:rPr>
              <a:t> severe drought most of the year. </a:t>
            </a:r>
          </a:p>
          <a:p>
            <a:endParaRPr lang="en-GB"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p>
            <a:r>
              <a:rPr lang="en-GB"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Picture credit: </a:t>
            </a:r>
            <a:r>
              <a:rPr lang="en-GB" sz="1100" b="0" baseline="0" dirty="0">
                <a:solidFill>
                  <a:schemeClr val="tx1"/>
                </a:solidFill>
                <a:latin typeface="Arial" panose="020B0604020202020204" pitchFamily="34" charset="0"/>
                <a:ea typeface="Verdana" panose="020B0604030504040204" pitchFamily="34" charset="0"/>
                <a:cs typeface="Arial" panose="020B0604020202020204" pitchFamily="34" charset="0"/>
              </a:rPr>
              <a:t>Louise Norton/CAFOD</a:t>
            </a:r>
            <a:endParaRPr lang="en-GB" sz="1100" dirty="0">
              <a:solidFill>
                <a:schemeClr val="tx1"/>
              </a:solidFill>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1</a:t>
            </a:fld>
            <a:endParaRPr lang="en-GB"/>
          </a:p>
        </p:txBody>
      </p:sp>
    </p:spTree>
    <p:extLst>
      <p:ext uri="{BB962C8B-B14F-4D97-AF65-F5344CB8AC3E}">
        <p14:creationId xmlns:p14="http://schemas.microsoft.com/office/powerpoint/2010/main" val="303566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Image:</a:t>
            </a:r>
            <a:r>
              <a:rPr lang="en-US" sz="800" b="0" dirty="0">
                <a:latin typeface="Arial" panose="020B0604020202020204" pitchFamily="34" charset="0"/>
                <a:ea typeface="Verdana" panose="020B0604030504040204" pitchFamily="34" charset="0"/>
                <a:cs typeface="Arial" panose="020B0604020202020204" pitchFamily="34" charset="0"/>
              </a:rPr>
              <a:t> </a:t>
            </a:r>
            <a:r>
              <a:rPr lang="en-GB" sz="800" b="0" i="0" dirty="0">
                <a:solidFill>
                  <a:srgbClr val="39393C"/>
                </a:solidFill>
                <a:effectLst/>
                <a:latin typeface="Arial" panose="020B0604020202020204" pitchFamily="34" charset="0"/>
                <a:cs typeface="Arial" panose="020B0604020202020204" pitchFamily="34" charset="0"/>
              </a:rPr>
              <a:t>Delinah and her son </a:t>
            </a:r>
            <a:r>
              <a:rPr lang="en-GB" sz="800" b="0" i="0" dirty="0" err="1">
                <a:solidFill>
                  <a:srgbClr val="39393C"/>
                </a:solidFill>
                <a:effectLst/>
                <a:latin typeface="Arial" panose="020B0604020202020204" pitchFamily="34" charset="0"/>
                <a:cs typeface="Arial" panose="020B0604020202020204" pitchFamily="34" charset="0"/>
              </a:rPr>
              <a:t>Muzina</a:t>
            </a:r>
            <a:r>
              <a:rPr lang="en-GB" sz="800" b="0" i="0" dirty="0">
                <a:solidFill>
                  <a:srgbClr val="39393C"/>
                </a:solidFill>
                <a:effectLst/>
                <a:latin typeface="Arial" panose="020B0604020202020204" pitchFamily="34" charset="0"/>
                <a:cs typeface="Arial" panose="020B0604020202020204" pitchFamily="34" charset="0"/>
              </a:rPr>
              <a:t> in Zimbabwe. </a:t>
            </a:r>
            <a:br>
              <a:rPr lang="en-GB" sz="800" dirty="0">
                <a:latin typeface="Arial" panose="020B0604020202020204" pitchFamily="34" charset="0"/>
                <a:cs typeface="Arial" panose="020B0604020202020204" pitchFamily="34" charset="0"/>
              </a:rPr>
            </a:br>
            <a:r>
              <a:rPr lang="en-GB" sz="800" b="0" i="0" dirty="0">
                <a:solidFill>
                  <a:srgbClr val="39393C"/>
                </a:solidFill>
                <a:effectLst/>
                <a:latin typeface="Arial" panose="020B0604020202020204" pitchFamily="34" charset="0"/>
                <a:cs typeface="Arial" panose="020B0604020202020204" pitchFamily="34" charset="0"/>
              </a:rPr>
              <a:t>Delinah’s baby was identified as being severely malnourished at a mobile health clinic. Seven-month-old </a:t>
            </a:r>
            <a:r>
              <a:rPr lang="en-GB" sz="800" b="0" i="0" dirty="0" err="1">
                <a:solidFill>
                  <a:srgbClr val="39393C"/>
                </a:solidFill>
                <a:effectLst/>
                <a:latin typeface="Arial" panose="020B0604020202020204" pitchFamily="34" charset="0"/>
                <a:cs typeface="Arial" panose="020B0604020202020204" pitchFamily="34" charset="0"/>
              </a:rPr>
              <a:t>Muzina</a:t>
            </a:r>
            <a:r>
              <a:rPr lang="en-GB" sz="800" b="0" i="0" dirty="0">
                <a:solidFill>
                  <a:srgbClr val="39393C"/>
                </a:solidFill>
                <a:effectLst/>
                <a:latin typeface="Arial" panose="020B0604020202020204" pitchFamily="34" charset="0"/>
                <a:cs typeface="Arial" panose="020B0604020202020204" pitchFamily="34" charset="0"/>
              </a:rPr>
              <a:t> was given an </a:t>
            </a:r>
            <a:r>
              <a:rPr lang="en-GB" sz="800" b="0" i="0" dirty="0">
                <a:solidFill>
                  <a:srgbClr val="202020"/>
                </a:solidFill>
                <a:effectLst/>
                <a:latin typeface="Arial" panose="020B0604020202020204" pitchFamily="34" charset="0"/>
                <a:cs typeface="Arial" panose="020B0604020202020204" pitchFamily="34" charset="0"/>
              </a:rPr>
              <a:t>emergency nutrition paste made from peanuts and Delinah </a:t>
            </a:r>
            <a:r>
              <a:rPr lang="en-GB" sz="800" b="0" i="0" dirty="0">
                <a:solidFill>
                  <a:srgbClr val="39393C"/>
                </a:solidFill>
                <a:effectLst/>
                <a:latin typeface="Arial" panose="020B0604020202020204" pitchFamily="34" charset="0"/>
                <a:cs typeface="Arial" panose="020B0604020202020204" pitchFamily="34" charset="0"/>
              </a:rPr>
              <a:t>was encouraged to join a CAFOD-supported local support group for mothers where she can learn about good nutrition for her baby,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Picture credit</a:t>
            </a:r>
            <a:r>
              <a:rPr lang="en-GB" sz="800" b="0" dirty="0">
                <a:latin typeface="Arial" panose="020B0604020202020204" pitchFamily="34" charset="0"/>
                <a:ea typeface="Verdana" panose="020B0604030504040204" pitchFamily="34" charset="0"/>
                <a:cs typeface="Arial" panose="020B0604020202020204" pitchFamily="34" charset="0"/>
              </a:rPr>
              <a:t>: Thom Flint/ CAFOD</a:t>
            </a:r>
            <a:endParaRPr lang="en-GB" sz="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10</a:t>
            </a:fld>
            <a:endParaRPr lang="en-GB"/>
          </a:p>
        </p:txBody>
      </p:sp>
    </p:spTree>
    <p:extLst>
      <p:ext uri="{BB962C8B-B14F-4D97-AF65-F5344CB8AC3E}">
        <p14:creationId xmlns:p14="http://schemas.microsoft.com/office/powerpoint/2010/main" val="13719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fontScale="92500"/>
          </a:bodyPr>
          <a:lstStyle/>
          <a:p>
            <a:r>
              <a:rPr lang="en-GB" sz="1100" b="1" dirty="0">
                <a:latin typeface="Arial" panose="020B0604020202020204" pitchFamily="34" charset="0"/>
                <a:ea typeface="Verdana"/>
                <a:cs typeface="Arial" panose="020B0604020202020204" pitchFamily="34" charset="0"/>
              </a:rPr>
              <a:t>Reader: </a:t>
            </a:r>
            <a:r>
              <a:rPr lang="en-GB" sz="1100" b="0" dirty="0">
                <a:latin typeface="Arial" panose="020B0604020202020204" pitchFamily="34" charset="0"/>
                <a:ea typeface="Verdana"/>
                <a:cs typeface="Arial" panose="020B0604020202020204" pitchFamily="34" charset="0"/>
              </a:rPr>
              <a:t>“The soldiers compelled a passer-by, who was coming in from the country, to carry his cross; it was Simon of Cyrene, the father of Alexander and Rufus.” </a:t>
            </a:r>
            <a:r>
              <a:rPr lang="en-GB" sz="1100" b="0" i="1" dirty="0">
                <a:latin typeface="Arial" panose="020B0604020202020204" pitchFamily="34" charset="0"/>
                <a:ea typeface="Verdana"/>
                <a:cs typeface="Arial" panose="020B0604020202020204" pitchFamily="34" charset="0"/>
              </a:rPr>
              <a:t>Mark 15:21</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ea typeface="Verdana"/>
                <a:cs typeface="Arial" panose="020B0604020202020204" pitchFamily="34" charset="0"/>
              </a:rPr>
              <a:t>Leader: </a:t>
            </a:r>
            <a:r>
              <a:rPr lang="en-GB" sz="1100" b="0" dirty="0">
                <a:latin typeface="Arial" panose="020B0604020202020204" pitchFamily="34" charset="0"/>
                <a:ea typeface="Verdana"/>
                <a:cs typeface="Arial" panose="020B0604020202020204" pitchFamily="34" charset="0"/>
              </a:rPr>
              <a:t>We adore you, O Christ, and we praise you,</a:t>
            </a:r>
          </a:p>
          <a:p>
            <a:r>
              <a:rPr lang="en-GB" sz="1100" b="1" dirty="0">
                <a:latin typeface="Arial" panose="020B0604020202020204" pitchFamily="34" charset="0"/>
                <a:ea typeface="Verdana"/>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ea typeface="Verdana"/>
                <a:cs typeface="Arial" panose="020B0604020202020204" pitchFamily="34" charset="0"/>
              </a:rPr>
              <a:t>Reflect: </a:t>
            </a:r>
            <a:r>
              <a:rPr lang="en-GB" sz="1100" dirty="0">
                <a:latin typeface="Arial" panose="020B0604020202020204" pitchFamily="34" charset="0"/>
                <a:cs typeface="Arial" panose="020B0604020202020204" pitchFamily="34" charset="0"/>
              </a:rPr>
              <a:t>Simon of Cyrene comes</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into the city of Jerusalem</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on the day of Jesus’ death. He finds himself in the crowds along Jesus’ pathway to Golgotha and is enlisted to help carry his cross.</a:t>
            </a:r>
            <a:r>
              <a:rPr lang="en-GB" sz="1100" b="1" dirty="0">
                <a:latin typeface="Arial" panose="020B0604020202020204" pitchFamily="34" charset="0"/>
                <a:ea typeface="Verdana"/>
                <a:cs typeface="Arial" panose="020B0604020202020204" pitchFamily="34" charset="0"/>
              </a:rPr>
              <a:t> </a:t>
            </a:r>
            <a:r>
              <a:rPr lang="en-GB" sz="1100" b="0" dirty="0">
                <a:latin typeface="Arial" panose="020B0604020202020204" pitchFamily="34" charset="0"/>
                <a:ea typeface="Verdana"/>
                <a:cs typeface="Arial" panose="020B0604020202020204" pitchFamily="34" charset="0"/>
              </a:rPr>
              <a:t>He does not know Jesus but lends his strength to carrying the heavy </a:t>
            </a:r>
            <a:r>
              <a:rPr lang="en-GB" sz="1100" dirty="0">
                <a:latin typeface="Arial" panose="020B0604020202020204" pitchFamily="34" charset="0"/>
                <a:ea typeface="Verdana"/>
                <a:cs typeface="Arial" panose="020B0604020202020204" pitchFamily="34" charset="0"/>
              </a:rPr>
              <a:t>weight of the wood.</a:t>
            </a:r>
            <a:endParaRPr lang="en-GB" sz="1100" dirty="0">
              <a:latin typeface="Arial" panose="020B0604020202020204" pitchFamily="34" charset="0"/>
              <a:ea typeface="Verdana" panose="020B0604030504040204" pitchFamily="34" charset="0"/>
              <a:cs typeface="Arial" panose="020B0604020202020204" pitchFamily="34" charset="0"/>
            </a:endParaRPr>
          </a:p>
          <a:p>
            <a:endParaRPr lang="en-GB" sz="1100" dirty="0">
              <a:latin typeface="Arial" panose="020B0604020202020204" pitchFamily="34" charset="0"/>
              <a:ea typeface="Verdana" panose="020B0604030504040204" pitchFamily="34" charset="0"/>
              <a:cs typeface="Arial" panose="020B0604020202020204" pitchFamily="34" charset="0"/>
            </a:endParaRPr>
          </a:p>
          <a:p>
            <a:pPr fontAlgn="base"/>
            <a:r>
              <a:rPr lang="en-GB" sz="1100" b="0" i="0" dirty="0">
                <a:solidFill>
                  <a:srgbClr val="000000"/>
                </a:solidFill>
                <a:effectLst/>
                <a:latin typeface="Arial" panose="020B0604020202020204" pitchFamily="34" charset="0"/>
                <a:cs typeface="Arial" panose="020B0604020202020204" pitchFamily="34" charset="0"/>
              </a:rPr>
              <a:t>Abba Tesfalem lives in northern Ethiopia, in an area prone to severe droughts. There is very little paid work available and it is often a struggle to support his family. At one point he was forced to take a loan just to buy bread for them to survive.</a:t>
            </a:r>
            <a:r>
              <a:rPr lang="en-GB" sz="1100" dirty="0">
                <a:solidFill>
                  <a:srgbClr val="000000"/>
                </a:solidFill>
                <a:latin typeface="Arial" panose="020B0604020202020204" pitchFamily="34" charset="0"/>
                <a:cs typeface="Arial" panose="020B0604020202020204" pitchFamily="34" charset="0"/>
              </a:rPr>
              <a:t> </a:t>
            </a:r>
            <a:r>
              <a:rPr lang="en-GB" sz="1100" b="0" i="0" dirty="0">
                <a:solidFill>
                  <a:srgbClr val="000000"/>
                </a:solidFill>
                <a:effectLst/>
                <a:latin typeface="Arial" panose="020B0604020202020204" pitchFamily="34" charset="0"/>
                <a:cs typeface="Arial" panose="020B0604020202020204" pitchFamily="34" charset="0"/>
              </a:rPr>
              <a:t> Despite his own hardship, Abba Tesfalem still reaches out in generosity and kindness to others in need.</a:t>
            </a:r>
          </a:p>
          <a:p>
            <a:pPr algn="l" rtl="0" fontAlgn="base"/>
            <a:r>
              <a:rPr lang="en-GB" sz="1100" b="0" i="0" dirty="0">
                <a:solidFill>
                  <a:srgbClr val="000000"/>
                </a:solidFill>
                <a:effectLst/>
                <a:latin typeface="Arial" panose="020B0604020202020204" pitchFamily="34" charset="0"/>
                <a:cs typeface="Arial" panose="020B0604020202020204" pitchFamily="34" charset="0"/>
              </a:rPr>
              <a:t>“Another family we know, I gave some money to them. They didn’t have enough and they had big problems. I had to help them and they bought bread.” </a:t>
            </a:r>
          </a:p>
          <a:p>
            <a:r>
              <a:rPr lang="en-GB" sz="1100" b="1" dirty="0">
                <a:latin typeface="Arial" panose="020B0604020202020204" pitchFamily="34" charset="0"/>
                <a:ea typeface="Verdan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Arial" panose="020B0604020202020204" pitchFamily="34" charset="0"/>
                <a:ea typeface="Calibri" panose="020F0502020204030204" pitchFamily="34" charset="0"/>
                <a:cs typeface="Arial" panose="020B0604020202020204" pitchFamily="34" charset="0"/>
              </a:rPr>
              <a:t>Do we look for opportunities to help others, or do we try to keep out of the way, telling ourselves that it is not our responsibility?</a:t>
            </a:r>
          </a:p>
          <a:p>
            <a:endParaRPr lang="en-GB" sz="1100" dirty="0">
              <a:latin typeface="Arial" panose="020B0604020202020204" pitchFamily="34" charset="0"/>
              <a:ea typeface="Verdana"/>
              <a:cs typeface="Arial" panose="020B0604020202020204" pitchFamily="34" charset="0"/>
            </a:endParaRPr>
          </a:p>
          <a:p>
            <a:r>
              <a:rPr lang="en-GB" sz="1100" b="1" dirty="0">
                <a:latin typeface="Arial" panose="020B0604020202020204" pitchFamily="34" charset="0"/>
                <a:ea typeface="Verdana"/>
                <a:cs typeface="Arial" panose="020B0604020202020204" pitchFamily="34" charset="0"/>
              </a:rPr>
              <a:t>Prayer:</a:t>
            </a:r>
            <a:endParaRPr lang="en-GB" sz="1100" dirty="0">
              <a:latin typeface="Arial" panose="020B0604020202020204" pitchFamily="34" charset="0"/>
              <a:ea typeface="Verdana"/>
              <a:cs typeface="Arial" panose="020B0604020202020204" pitchFamily="34" charset="0"/>
            </a:endParaRPr>
          </a:p>
          <a:p>
            <a:r>
              <a:rPr lang="en-GB" sz="1100" dirty="0">
                <a:latin typeface="Arial" panose="020B0604020202020204" pitchFamily="34" charset="0"/>
                <a:ea typeface="Verdana"/>
                <a:cs typeface="Arial" panose="020B0604020202020204" pitchFamily="34" charset="0"/>
              </a:rPr>
              <a:t>Jesus, you know what it means</a:t>
            </a:r>
            <a:r>
              <a:rPr lang="en-GB" sz="1100" baseline="0" dirty="0">
                <a:latin typeface="Arial" panose="020B0604020202020204" pitchFamily="34" charset="0"/>
                <a:ea typeface="Verdana"/>
                <a:cs typeface="Arial" panose="020B0604020202020204" pitchFamily="34" charset="0"/>
              </a:rPr>
              <a:t> </a:t>
            </a:r>
            <a:r>
              <a:rPr lang="en-GB" sz="1100" dirty="0">
                <a:latin typeface="Arial" panose="020B0604020202020204" pitchFamily="34" charset="0"/>
                <a:ea typeface="Verdana"/>
                <a:cs typeface="Arial" panose="020B0604020202020204" pitchFamily="34" charset="0"/>
              </a:rPr>
              <a:t>to depend on someone</a:t>
            </a:r>
            <a:r>
              <a:rPr lang="en-GB" sz="1100" baseline="0" dirty="0">
                <a:latin typeface="Arial" panose="020B0604020202020204" pitchFamily="34" charset="0"/>
                <a:ea typeface="Verdana"/>
                <a:cs typeface="Arial" panose="020B0604020202020204" pitchFamily="34" charset="0"/>
              </a:rPr>
              <a:t> </a:t>
            </a:r>
            <a:r>
              <a:rPr lang="en-GB" sz="1100" dirty="0">
                <a:latin typeface="Arial" panose="020B0604020202020204" pitchFamily="34" charset="0"/>
                <a:ea typeface="Verdana"/>
                <a:cs typeface="Arial" panose="020B0604020202020204" pitchFamily="34" charset="0"/>
              </a:rPr>
              <a:t>and to need their help.</a:t>
            </a:r>
          </a:p>
          <a:p>
            <a:r>
              <a:rPr lang="en-GB" sz="1100" b="0" dirty="0">
                <a:latin typeface="Arial" panose="020B0604020202020204" pitchFamily="34" charset="0"/>
                <a:ea typeface="Verdana"/>
                <a:cs typeface="Arial" panose="020B0604020202020204" pitchFamily="34" charset="0"/>
              </a:rPr>
              <a:t>Walk with us.</a:t>
            </a:r>
            <a:endParaRPr lang="en-GB" sz="1100" dirty="0">
              <a:latin typeface="Arial" panose="020B0604020202020204" pitchFamily="34" charset="0"/>
              <a:ea typeface="Verdana"/>
              <a:cs typeface="Arial" panose="020B0604020202020204" pitchFamily="34" charset="0"/>
            </a:endParaRPr>
          </a:p>
          <a:p>
            <a:r>
              <a:rPr lang="en-GB" sz="1100" dirty="0">
                <a:latin typeface="Arial" panose="020B0604020202020204" pitchFamily="34" charset="0"/>
                <a:ea typeface="Verdana"/>
                <a:cs typeface="Arial" panose="020B0604020202020204" pitchFamily="34" charset="0"/>
              </a:rPr>
              <a:t>When my friends need help,</a:t>
            </a:r>
            <a:r>
              <a:rPr lang="en-GB" sz="1100" baseline="0" dirty="0">
                <a:latin typeface="Arial" panose="020B0604020202020204" pitchFamily="34" charset="0"/>
                <a:ea typeface="Verdana"/>
                <a:cs typeface="Arial" panose="020B0604020202020204" pitchFamily="34" charset="0"/>
              </a:rPr>
              <a:t> </a:t>
            </a:r>
            <a:r>
              <a:rPr lang="en-GB" sz="1100" dirty="0">
                <a:latin typeface="Arial" panose="020B0604020202020204" pitchFamily="34" charset="0"/>
                <a:ea typeface="Verdana"/>
                <a:cs typeface="Arial" panose="020B0604020202020204" pitchFamily="34" charset="0"/>
              </a:rPr>
              <a:t>teach me to work with them</a:t>
            </a:r>
            <a:r>
              <a:rPr lang="en-GB" sz="1100" baseline="0" dirty="0">
                <a:latin typeface="Arial" panose="020B0604020202020204" pitchFamily="34" charset="0"/>
                <a:ea typeface="Verdana"/>
                <a:cs typeface="Arial" panose="020B0604020202020204" pitchFamily="34" charset="0"/>
              </a:rPr>
              <a:t> </a:t>
            </a:r>
            <a:r>
              <a:rPr lang="en-GB" sz="1100" dirty="0">
                <a:latin typeface="Arial" panose="020B0604020202020204" pitchFamily="34" charset="0"/>
                <a:ea typeface="Verdana"/>
                <a:cs typeface="Arial" panose="020B0604020202020204" pitchFamily="34" charset="0"/>
              </a:rPr>
              <a:t>to lighten their load.</a:t>
            </a:r>
          </a:p>
          <a:p>
            <a:r>
              <a:rPr lang="en-GB" sz="1100" dirty="0">
                <a:latin typeface="Arial" panose="020B0604020202020204" pitchFamily="34" charset="0"/>
                <a:ea typeface="Verdana"/>
                <a:cs typeface="Arial" panose="020B0604020202020204" pitchFamily="34" charset="0"/>
              </a:rPr>
              <a:t>Show me how to listen carefully</a:t>
            </a:r>
            <a:r>
              <a:rPr lang="en-GB" sz="1100" baseline="0" dirty="0">
                <a:latin typeface="Arial" panose="020B0604020202020204" pitchFamily="34" charset="0"/>
                <a:ea typeface="Verdana"/>
                <a:cs typeface="Arial" panose="020B0604020202020204" pitchFamily="34" charset="0"/>
              </a:rPr>
              <a:t> </a:t>
            </a:r>
            <a:r>
              <a:rPr lang="en-GB" sz="1100" dirty="0">
                <a:latin typeface="Arial" panose="020B0604020202020204" pitchFamily="34" charset="0"/>
                <a:ea typeface="Verdana"/>
                <a:cs typeface="Arial" panose="020B0604020202020204" pitchFamily="34" charset="0"/>
              </a:rPr>
              <a:t>so that I can offer what they need.</a:t>
            </a:r>
          </a:p>
          <a:p>
            <a:r>
              <a:rPr lang="en-GB" sz="1100" dirty="0">
                <a:latin typeface="Arial" panose="020B0604020202020204" pitchFamily="34" charset="0"/>
                <a:ea typeface="Verdana"/>
                <a:cs typeface="Arial" panose="020B0604020202020204" pitchFamily="34" charset="0"/>
              </a:rPr>
              <a:t>We are your global family of many different colours, cultures and religions. </a:t>
            </a:r>
          </a:p>
          <a:p>
            <a:r>
              <a:rPr lang="en-GB" sz="1100" dirty="0">
                <a:latin typeface="Arial" panose="020B0604020202020204" pitchFamily="34" charset="0"/>
                <a:ea typeface="Verdana"/>
                <a:cs typeface="Arial" panose="020B0604020202020204" pitchFamily="34" charset="0"/>
              </a:rPr>
              <a:t>Make us one family united in you.</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11</a:t>
            </a:fld>
            <a:endParaRPr lang="en-GB"/>
          </a:p>
        </p:txBody>
      </p:sp>
    </p:spTree>
    <p:extLst>
      <p:ext uri="{BB962C8B-B14F-4D97-AF65-F5344CB8AC3E}">
        <p14:creationId xmlns:p14="http://schemas.microsoft.com/office/powerpoint/2010/main" val="200334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sz="800" b="1" dirty="0">
                <a:latin typeface="Arial" panose="020B0604020202020204" pitchFamily="34" charset="0"/>
                <a:ea typeface="Verdana"/>
                <a:cs typeface="Arial" panose="020B0604020202020204" pitchFamily="34" charset="0"/>
              </a:rPr>
              <a:t>Image: </a:t>
            </a:r>
            <a:r>
              <a:rPr lang="en-GB" sz="800" b="0" i="0" dirty="0">
                <a:solidFill>
                  <a:srgbClr val="39393C"/>
                </a:solidFill>
                <a:effectLst/>
                <a:latin typeface="Arial" panose="020B0604020202020204" pitchFamily="34" charset="0"/>
                <a:cs typeface="Arial" panose="020B0604020202020204" pitchFamily="34" charset="0"/>
              </a:rPr>
              <a:t>Abba </a:t>
            </a:r>
            <a:r>
              <a:rPr lang="en-GB" sz="800" b="0" i="0" dirty="0" err="1">
                <a:solidFill>
                  <a:srgbClr val="39393C"/>
                </a:solidFill>
                <a:effectLst/>
                <a:latin typeface="Arial" panose="020B0604020202020204" pitchFamily="34" charset="0"/>
                <a:cs typeface="Arial" panose="020B0604020202020204" pitchFamily="34" charset="0"/>
              </a:rPr>
              <a:t>Tesfalem</a:t>
            </a:r>
            <a:r>
              <a:rPr lang="en-GB" sz="800" b="0" i="0" dirty="0">
                <a:solidFill>
                  <a:srgbClr val="39393C"/>
                </a:solidFill>
                <a:effectLst/>
                <a:latin typeface="Arial" panose="020B0604020202020204" pitchFamily="34" charset="0"/>
                <a:cs typeface="Arial" panose="020B0604020202020204" pitchFamily="34" charset="0"/>
              </a:rPr>
              <a:t>, an Ethiopian Orthodox priest, who lives in an area of severe drought and and must do several jobs to support his family.</a:t>
            </a:r>
          </a:p>
          <a:p>
            <a:r>
              <a:rPr lang="en-GB" sz="800" b="1" dirty="0">
                <a:latin typeface="Arial" panose="020B0604020202020204" pitchFamily="34" charset="0"/>
                <a:ea typeface="Verdana"/>
                <a:cs typeface="Arial" panose="020B0604020202020204" pitchFamily="34" charset="0"/>
              </a:rPr>
              <a:t>Picture</a:t>
            </a:r>
            <a:r>
              <a:rPr lang="en-GB" sz="800" b="1" baseline="0" dirty="0">
                <a:latin typeface="Arial" panose="020B0604020202020204" pitchFamily="34" charset="0"/>
                <a:ea typeface="Verdana"/>
                <a:cs typeface="Arial" panose="020B0604020202020204" pitchFamily="34" charset="0"/>
              </a:rPr>
              <a:t> </a:t>
            </a:r>
            <a:r>
              <a:rPr lang="en-GB" sz="800" b="1" dirty="0">
                <a:latin typeface="Arial" panose="020B0604020202020204" pitchFamily="34" charset="0"/>
                <a:ea typeface="Verdana"/>
                <a:cs typeface="Arial" panose="020B0604020202020204" pitchFamily="34" charset="0"/>
              </a:rPr>
              <a:t>credit</a:t>
            </a:r>
            <a:r>
              <a:rPr lang="en-GB" sz="800" b="1" baseline="0" dirty="0">
                <a:latin typeface="Arial" panose="020B0604020202020204" pitchFamily="34" charset="0"/>
                <a:ea typeface="Verdana"/>
                <a:cs typeface="Arial" panose="020B0604020202020204" pitchFamily="34" charset="0"/>
              </a:rPr>
              <a:t>: </a:t>
            </a:r>
            <a:r>
              <a:rPr lang="en-GB" sz="800" b="0" baseline="0" dirty="0">
                <a:latin typeface="Arial" panose="020B0604020202020204" pitchFamily="34" charset="0"/>
                <a:ea typeface="Verdana"/>
                <a:cs typeface="Arial" panose="020B0604020202020204" pitchFamily="34" charset="0"/>
              </a:rPr>
              <a:t>Louise Norton/CAFOD</a:t>
            </a:r>
            <a:endParaRPr lang="en-GB" sz="800" b="0" dirty="0">
              <a:latin typeface="Arial" panose="020B0604020202020204" pitchFamily="34" charset="0"/>
              <a:ea typeface="Verdan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AB2571A-8646-431E-BD24-20DF77D09C46}" type="slidenum">
              <a:rPr lang="en-GB" smtClean="0"/>
              <a:pPr/>
              <a:t>12</a:t>
            </a:fld>
            <a:endParaRPr lang="en-GB"/>
          </a:p>
        </p:txBody>
      </p:sp>
    </p:spTree>
    <p:extLst>
      <p:ext uri="{BB962C8B-B14F-4D97-AF65-F5344CB8AC3E}">
        <p14:creationId xmlns:p14="http://schemas.microsoft.com/office/powerpoint/2010/main" val="3967912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lnSpcReduction="10000"/>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“And the king will answer them, ‘Truly I tell you, just as you did it to one of the least of these who are members of our family, you did it to me.’” Matthew 25:37-40</a:t>
            </a:r>
          </a:p>
          <a:p>
            <a:endParaRPr lang="en-GB" sz="1100" b="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p>
          <a:p>
            <a:r>
              <a:rPr lang="en-GB" sz="1100" b="0" dirty="0">
                <a:latin typeface="Arial" panose="020B0604020202020204" pitchFamily="34" charset="0"/>
                <a:cs typeface="Arial" panose="020B0604020202020204" pitchFamily="34" charset="0"/>
              </a:rPr>
              <a:t>Moved by Jesus’ </a:t>
            </a:r>
            <a:r>
              <a:rPr lang="en-GB" sz="1100" dirty="0">
                <a:latin typeface="Arial" panose="020B0604020202020204" pitchFamily="34" charset="0"/>
                <a:cs typeface="Arial" panose="020B0604020202020204" pitchFamily="34" charset="0"/>
              </a:rPr>
              <a:t>pain</a:t>
            </a:r>
            <a:r>
              <a:rPr lang="en-GB" sz="1100" b="0" dirty="0">
                <a:latin typeface="Arial" panose="020B0604020202020204" pitchFamily="34" charset="0"/>
                <a:cs typeface="Arial" panose="020B0604020202020204" pitchFamily="34" charset="0"/>
              </a:rPr>
              <a:t>, Veronica’s love overcomes her fear and she courageously steps forward to wipe the blood and sweat from Jesus’ face.</a:t>
            </a:r>
            <a:r>
              <a:rPr lang="en-GB" sz="1100" dirty="0">
                <a:latin typeface="Arial" panose="020B0604020202020204" pitchFamily="34" charset="0"/>
                <a:cs typeface="Arial" panose="020B0604020202020204" pitchFamily="34" charset="0"/>
              </a:rPr>
              <a:t> </a:t>
            </a:r>
            <a:r>
              <a:rPr lang="en-GB" sz="1100" b="0" dirty="0">
                <a:latin typeface="Arial" panose="020B0604020202020204" pitchFamily="34" charset="0"/>
                <a:cs typeface="Arial" panose="020B0604020202020204" pitchFamily="34" charset="0"/>
              </a:rPr>
              <a:t> She cannot change his fate, but recognising his dignity, she faithfully performs her small act of compassion. As the guards force Jesus onward, the image of his face is left on Veronica’s veil.</a:t>
            </a:r>
            <a:r>
              <a:rPr lang="en-GB" sz="1100" dirty="0">
                <a:latin typeface="Arial" panose="020B0604020202020204" pitchFamily="34" charset="0"/>
                <a:cs typeface="Arial" panose="020B0604020202020204" pitchFamily="34" charset="0"/>
              </a:rPr>
              <a:t> </a:t>
            </a:r>
            <a:endParaRPr lang="en-GB" sz="1100" b="0"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We too are called to compassion. It is easy to be discouraged by the scale of poverty and need in the world, but each day offers us the opportunity to perform small acts of kindness and generosity. In doing so we recognise the face of Jesus in our neighbour and he imprints his </a:t>
            </a:r>
            <a:r>
              <a:rPr lang="en-GB" sz="1100" dirty="0">
                <a:latin typeface="Arial" panose="020B0604020202020204" pitchFamily="34" charset="0"/>
                <a:cs typeface="Arial" panose="020B0604020202020204" pitchFamily="34" charset="0"/>
              </a:rPr>
              <a:t>face </a:t>
            </a:r>
            <a:r>
              <a:rPr lang="en-GB" sz="1100" b="0" dirty="0">
                <a:latin typeface="Arial" panose="020B0604020202020204" pitchFamily="34" charset="0"/>
                <a:cs typeface="Arial" panose="020B0604020202020204" pitchFamily="34" charset="0"/>
              </a:rPr>
              <a:t>on each of us.</a:t>
            </a:r>
          </a:p>
          <a:p>
            <a:endParaRPr lang="en-GB" sz="1100" b="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Do we look for opportunities to do small acts of generosity and love? Are we attentive to the face of Christ in our brothers and sisters?</a:t>
            </a:r>
          </a:p>
          <a:p>
            <a:r>
              <a:rPr lang="en-GB" sz="1100" b="0" dirty="0">
                <a:latin typeface="Arial" panose="020B0604020202020204" pitchFamily="34" charset="0"/>
                <a:cs typeface="Arial" panose="020B0604020202020204" pitchFamily="34" charset="0"/>
              </a:rPr>
              <a:t> </a:t>
            </a:r>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Jesus, you know how it feels</a:t>
            </a:r>
          </a:p>
          <a:p>
            <a:r>
              <a:rPr lang="en-GB" sz="1100" dirty="0">
                <a:latin typeface="Arial" panose="020B0604020202020204" pitchFamily="34" charset="0"/>
                <a:cs typeface="Arial" panose="020B0604020202020204" pitchFamily="34" charset="0"/>
              </a:rPr>
              <a:t>to be hurt and to cry out in pain and fear.</a:t>
            </a:r>
          </a:p>
          <a:p>
            <a:r>
              <a:rPr lang="en-GB" sz="1100" b="0" dirty="0">
                <a:latin typeface="Arial" panose="020B0604020202020204" pitchFamily="34" charset="0"/>
                <a:cs typeface="Arial" panose="020B0604020202020204" pitchFamily="34" charset="0"/>
              </a:rPr>
              <a:t>Walk with us.</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Show us how to walk together with others.</a:t>
            </a:r>
          </a:p>
          <a:p>
            <a:r>
              <a:rPr lang="en-GB" sz="1100" dirty="0">
                <a:latin typeface="Arial" panose="020B0604020202020204" pitchFamily="34" charset="0"/>
                <a:cs typeface="Arial" panose="020B0604020202020204" pitchFamily="34" charset="0"/>
              </a:rPr>
              <a:t>Show us how to love the people around us</a:t>
            </a:r>
          </a:p>
          <a:p>
            <a:r>
              <a:rPr lang="en-GB" sz="1100" dirty="0">
                <a:latin typeface="Arial" panose="020B0604020202020204" pitchFamily="34" charset="0"/>
                <a:cs typeface="Arial" panose="020B0604020202020204" pitchFamily="34" charset="0"/>
              </a:rPr>
              <a:t>And to be there for those who need us.</a:t>
            </a:r>
          </a:p>
        </p:txBody>
      </p:sp>
      <p:sp>
        <p:nvSpPr>
          <p:cNvPr id="4" name="Slide Number Placeholder 3"/>
          <p:cNvSpPr>
            <a:spLocks noGrp="1"/>
          </p:cNvSpPr>
          <p:nvPr>
            <p:ph type="sldNum" sz="quarter" idx="10"/>
          </p:nvPr>
        </p:nvSpPr>
        <p:spPr/>
        <p:txBody>
          <a:bodyPr/>
          <a:lstStyle/>
          <a:p>
            <a:fld id="{6AB2571A-8646-431E-BD24-20DF77D09C46}" type="slidenum">
              <a:rPr lang="en-GB" smtClean="0"/>
              <a:pPr/>
              <a:t>13</a:t>
            </a:fld>
            <a:endParaRPr lang="en-GB"/>
          </a:p>
        </p:txBody>
      </p:sp>
    </p:spTree>
    <p:extLst>
      <p:ext uri="{BB962C8B-B14F-4D97-AF65-F5344CB8AC3E}">
        <p14:creationId xmlns:p14="http://schemas.microsoft.com/office/powerpoint/2010/main" val="1682629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Image:</a:t>
            </a:r>
            <a:r>
              <a:rPr lang="en-GB" sz="800" b="1" baseline="0" dirty="0">
                <a:latin typeface="Arial" panose="020B0604020202020204" pitchFamily="34" charset="0"/>
                <a:ea typeface="Verdana" panose="020B0604030504040204" pitchFamily="34" charset="0"/>
                <a:cs typeface="Arial" panose="020B0604020202020204" pitchFamily="34" charset="0"/>
              </a:rPr>
              <a:t> </a:t>
            </a:r>
            <a:r>
              <a:rPr lang="en-GB" sz="800" b="0" baseline="0" dirty="0">
                <a:latin typeface="Arial" panose="020B0604020202020204" pitchFamily="34" charset="0"/>
                <a:ea typeface="Verdana" panose="020B0604030504040204" pitchFamily="34" charset="0"/>
                <a:cs typeface="Arial" panose="020B0604020202020204" pitchFamily="34" charset="0"/>
              </a:rPr>
              <a:t>Thirteen year old</a:t>
            </a:r>
            <a:r>
              <a:rPr lang="en-GB" sz="800" b="0" baseline="0" dirty="0">
                <a:effectLst/>
                <a:latin typeface="Arial" panose="020B0604020202020204" pitchFamily="34" charset="0"/>
                <a:ea typeface="Verdana" panose="020B060403050404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Samrawit</a:t>
            </a:r>
            <a:r>
              <a:rPr lang="en-GB" sz="800" dirty="0">
                <a:effectLst/>
                <a:latin typeface="Arial" panose="020B0604020202020204" pitchFamily="34" charset="0"/>
                <a:cs typeface="Arial" panose="020B0604020202020204" pitchFamily="34" charset="0"/>
              </a:rPr>
              <a:t> lives in a part of Ethiopia that suffers from severe drought most of the year. Many people in the area struggle to get enough food to eat.</a:t>
            </a:r>
            <a:endParaRPr lang="en-GB" sz="800" b="1" baseline="0" dirty="0">
              <a:latin typeface="Arial" panose="020B060402020202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Picture credit: </a:t>
            </a:r>
            <a:r>
              <a:rPr lang="en-GB" sz="800" b="0" dirty="0">
                <a:latin typeface="Arial" panose="020B0604020202020204" pitchFamily="34" charset="0"/>
                <a:ea typeface="Verdana" panose="020B0604030504040204" pitchFamily="34" charset="0"/>
                <a:cs typeface="Arial" panose="020B0604020202020204" pitchFamily="34" charset="0"/>
              </a:rPr>
              <a:t>Louise Norton/CAFOD</a:t>
            </a:r>
          </a:p>
          <a:p>
            <a:endParaRPr lang="en-GB" dirty="0"/>
          </a:p>
        </p:txBody>
      </p:sp>
      <p:sp>
        <p:nvSpPr>
          <p:cNvPr id="4" name="Slide Number Placeholder 3"/>
          <p:cNvSpPr>
            <a:spLocks noGrp="1"/>
          </p:cNvSpPr>
          <p:nvPr>
            <p:ph type="sldNum" sz="quarter" idx="10"/>
          </p:nvPr>
        </p:nvSpPr>
        <p:spPr/>
        <p:txBody>
          <a:bodyPr/>
          <a:lstStyle/>
          <a:p>
            <a:fld id="{6AB2571A-8646-431E-BD24-20DF77D09C46}" type="slidenum">
              <a:rPr lang="en-GB" smtClean="0"/>
              <a:pPr/>
              <a:t>14</a:t>
            </a:fld>
            <a:endParaRPr lang="en-GB"/>
          </a:p>
        </p:txBody>
      </p:sp>
    </p:spTree>
    <p:extLst>
      <p:ext uri="{BB962C8B-B14F-4D97-AF65-F5344CB8AC3E}">
        <p14:creationId xmlns:p14="http://schemas.microsoft.com/office/powerpoint/2010/main" val="213971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“Come to me all you who labour, and I will give you rest. Take my yoke upon you, and learn from me; for I am gentle and lowly in heart, and you will find rest for your souls. For my yoke is easy and my burden light.” Matthew 11:28-30</a:t>
            </a:r>
            <a:endParaRPr lang="en-GB" sz="1100" b="1" dirty="0">
              <a:latin typeface="Arial" panose="020B0604020202020204" pitchFamily="34" charset="0"/>
              <a:cs typeface="Arial" panose="020B0604020202020204" pitchFamily="34" charset="0"/>
            </a:endParaRPr>
          </a:p>
          <a:p>
            <a:endParaRPr lang="en-GB" sz="1100" b="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p>
          <a:p>
            <a:r>
              <a:rPr lang="en-GB" sz="1100" dirty="0">
                <a:latin typeface="Arial" panose="020B0604020202020204" pitchFamily="34" charset="0"/>
                <a:cs typeface="Arial" panose="020B0604020202020204" pitchFamily="34" charset="0"/>
              </a:rPr>
              <a:t>Under the weight of the cross, Jesus is once again brought to his knees. After this second fall, Jesus’ struggle to rise up again is much harder.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We think of the people of Ethiopia, many of whom have faced poor harvest after poor harvest due to droughts. They show great resilience and strength in continuing to work for a better future. We think of those who are struggling to hold onto hope, due to the daily struggle against natural disasters and lack of opportunity.</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How can we live in solidarity with those who feel despondent or invisible?</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Jesus, you stumbled and fell.</a:t>
            </a:r>
          </a:p>
          <a:p>
            <a:r>
              <a:rPr lang="en-GB" sz="1100" dirty="0">
                <a:latin typeface="Arial" panose="020B0604020202020204" pitchFamily="34" charset="0"/>
                <a:cs typeface="Arial" panose="020B0604020202020204" pitchFamily="34" charset="0"/>
              </a:rPr>
              <a:t>You lost strength</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and became tired.</a:t>
            </a:r>
          </a:p>
          <a:p>
            <a:r>
              <a:rPr lang="en-GB" sz="1100" dirty="0">
                <a:latin typeface="Arial" panose="020B0604020202020204" pitchFamily="34" charset="0"/>
                <a:cs typeface="Arial" panose="020B0604020202020204" pitchFamily="34" charset="0"/>
              </a:rPr>
              <a:t>And yet you carried on.</a:t>
            </a:r>
          </a:p>
          <a:p>
            <a:r>
              <a:rPr lang="en-GB" sz="1100" b="0" dirty="0">
                <a:latin typeface="Arial" panose="020B0604020202020204" pitchFamily="34" charset="0"/>
                <a:cs typeface="Arial" panose="020B0604020202020204" pitchFamily="34" charset="0"/>
              </a:rPr>
              <a:t>Walk with us.</a:t>
            </a:r>
          </a:p>
          <a:p>
            <a:r>
              <a:rPr lang="en-GB" sz="1100" dirty="0">
                <a:latin typeface="Arial" panose="020B0604020202020204" pitchFamily="34" charset="0"/>
                <a:cs typeface="Arial" panose="020B0604020202020204" pitchFamily="34" charset="0"/>
              </a:rPr>
              <a:t>When we find it hard to keep going,</a:t>
            </a:r>
          </a:p>
          <a:p>
            <a:r>
              <a:rPr lang="en-GB" sz="1100" dirty="0">
                <a:latin typeface="Arial" panose="020B0604020202020204" pitchFamily="34" charset="0"/>
                <a:cs typeface="Arial" panose="020B0604020202020204" pitchFamily="34" charset="0"/>
              </a:rPr>
              <a:t>give us the strength we need</a:t>
            </a:r>
            <a:r>
              <a:rPr lang="en-GB" sz="1100" baseline="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to finish our work as well as we can</a:t>
            </a:r>
            <a:r>
              <a:rPr lang="en-GB" sz="1100" baseline="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and show love to others.</a:t>
            </a:r>
          </a:p>
        </p:txBody>
      </p:sp>
      <p:sp>
        <p:nvSpPr>
          <p:cNvPr id="4" name="Slide Number Placeholder 3"/>
          <p:cNvSpPr>
            <a:spLocks noGrp="1"/>
          </p:cNvSpPr>
          <p:nvPr>
            <p:ph type="sldNum" sz="quarter" idx="10"/>
          </p:nvPr>
        </p:nvSpPr>
        <p:spPr/>
        <p:txBody>
          <a:bodyPr/>
          <a:lstStyle/>
          <a:p>
            <a:fld id="{6AB2571A-8646-431E-BD24-20DF77D09C46}" type="slidenum">
              <a:rPr lang="en-GB" smtClean="0"/>
              <a:pPr/>
              <a:t>15</a:t>
            </a:fld>
            <a:endParaRPr lang="en-GB"/>
          </a:p>
        </p:txBody>
      </p:sp>
    </p:spTree>
    <p:extLst>
      <p:ext uri="{BB962C8B-B14F-4D97-AF65-F5344CB8AC3E}">
        <p14:creationId xmlns:p14="http://schemas.microsoft.com/office/powerpoint/2010/main" val="1562299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Image: </a:t>
            </a:r>
            <a:r>
              <a:rPr lang="en-GB" sz="800" b="0" dirty="0" err="1">
                <a:latin typeface="Arial" panose="020B0604020202020204" pitchFamily="34" charset="0"/>
                <a:ea typeface="Verdana" panose="020B0604030504040204" pitchFamily="34" charset="0"/>
                <a:cs typeface="Arial" panose="020B0604020202020204" pitchFamily="34" charset="0"/>
              </a:rPr>
              <a:t>Abdella</a:t>
            </a:r>
            <a:r>
              <a:rPr lang="en-GB" sz="800" b="0" baseline="0" dirty="0">
                <a:latin typeface="Arial" panose="020B0604020202020204" pitchFamily="34" charset="0"/>
                <a:ea typeface="Verdana" panose="020B0604030504040204" pitchFamily="34" charset="0"/>
                <a:cs typeface="Arial" panose="020B0604020202020204" pitchFamily="34" charset="0"/>
              </a:rPr>
              <a:t> finally </a:t>
            </a:r>
            <a:r>
              <a:rPr lang="en-GB" sz="800" b="0" dirty="0">
                <a:latin typeface="Arial" panose="020B0604020202020204" pitchFamily="34" charset="0"/>
                <a:ea typeface="Verdana" panose="020B0604030504040204" pitchFamily="34" charset="0"/>
                <a:cs typeface="Arial" panose="020B0604020202020204" pitchFamily="34" charset="0"/>
              </a:rPr>
              <a:t>reaches the small puddle from which he must painstakingly collect water. The water quality is poor and can make people sick, but it is all that is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Picture credit: </a:t>
            </a:r>
            <a:r>
              <a:rPr lang="en-GB" sz="800" dirty="0">
                <a:effectLst/>
                <a:latin typeface="Arial" panose="020B0604020202020204" pitchFamily="34" charset="0"/>
                <a:cs typeface="Arial" panose="020B0604020202020204" pitchFamily="34" charset="0"/>
              </a:rPr>
              <a:t>Mark Chamberlain/ CAFOD</a:t>
            </a:r>
            <a:endParaRPr lang="en-GB" sz="800" b="0" dirty="0">
              <a:latin typeface="Arial" panose="020B060402020202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16</a:t>
            </a:fld>
            <a:endParaRPr lang="en-GB"/>
          </a:p>
        </p:txBody>
      </p:sp>
    </p:spTree>
    <p:extLst>
      <p:ext uri="{BB962C8B-B14F-4D97-AF65-F5344CB8AC3E}">
        <p14:creationId xmlns:p14="http://schemas.microsoft.com/office/powerpoint/2010/main" val="3800587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lnSpcReduction="10000"/>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“A great number of the people followed him, and among them were women who were beating their breasts and wailing for him.” Luke 23:27-28</a:t>
            </a:r>
            <a:endParaRPr lang="en-GB" sz="1100"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r>
              <a:rPr lang="en-GB" sz="1100" b="0" dirty="0">
                <a:latin typeface="Arial" panose="020B0604020202020204" pitchFamily="34" charset="0"/>
                <a:cs typeface="Arial" panose="020B0604020202020204" pitchFamily="34" charset="0"/>
              </a:rPr>
              <a:t>As Jesus draws closer to the place of execution, he encounters the women of Jerusalem</a:t>
            </a:r>
            <a:r>
              <a:rPr lang="en-GB" sz="1100" b="0" baseline="0" dirty="0">
                <a:latin typeface="Arial" panose="020B0604020202020204" pitchFamily="34" charset="0"/>
                <a:cs typeface="Arial" panose="020B0604020202020204" pitchFamily="34" charset="0"/>
              </a:rPr>
              <a:t> weeping for him</a:t>
            </a:r>
            <a:r>
              <a:rPr lang="en-GB" sz="1100" b="0" dirty="0">
                <a:latin typeface="Arial" panose="020B0604020202020204" pitchFamily="34" charset="0"/>
                <a:cs typeface="Arial" panose="020B0604020202020204" pitchFamily="34" charset="0"/>
              </a:rPr>
              <a:t>. There is a shared empathy here as Jesus recognises their difficulties and tells them not to weep for him, but for themselves and their children.</a:t>
            </a:r>
            <a:endParaRPr lang="en-GB" sz="1100" b="0" dirty="0">
              <a:latin typeface="Arial" panose="020B0604020202020204" pitchFamily="34" charset="0"/>
              <a:ea typeface="Verdana"/>
              <a:cs typeface="Arial" panose="020B0604020202020204" pitchFamily="34" charset="0"/>
            </a:endParaRPr>
          </a:p>
          <a:p>
            <a:endParaRPr lang="en-GB" sz="1100" b="0" dirty="0">
              <a:latin typeface="Arial" panose="020B0604020202020204" pitchFamily="34" charset="0"/>
              <a:cs typeface="Arial" panose="020B0604020202020204" pitchFamily="34" charset="0"/>
            </a:endParaRPr>
          </a:p>
          <a:p>
            <a:pPr fontAlgn="base"/>
            <a:r>
              <a:rPr lang="en-GB" sz="1100" b="0" i="0" dirty="0">
                <a:solidFill>
                  <a:srgbClr val="000000"/>
                </a:solidFill>
                <a:effectLst/>
                <a:latin typeface="Arial" panose="020B0604020202020204" pitchFamily="34" charset="0"/>
                <a:cs typeface="Arial" panose="020B0604020202020204" pitchFamily="34" charset="0"/>
              </a:rPr>
              <a:t>As we </a:t>
            </a:r>
            <a:r>
              <a:rPr lang="en-GB" sz="1100" dirty="0">
                <a:solidFill>
                  <a:srgbClr val="000000"/>
                </a:solidFill>
                <a:latin typeface="Arial" panose="020B0604020202020204" pitchFamily="34" charset="0"/>
                <a:cs typeface="Arial" panose="020B0604020202020204" pitchFamily="34" charset="0"/>
              </a:rPr>
              <a:t>recall this</a:t>
            </a:r>
            <a:r>
              <a:rPr lang="en-GB" sz="1100" b="0" i="0" dirty="0">
                <a:solidFill>
                  <a:srgbClr val="000000"/>
                </a:solidFill>
                <a:effectLst/>
                <a:latin typeface="Arial" panose="020B0604020202020204" pitchFamily="34" charset="0"/>
                <a:cs typeface="Arial" panose="020B0604020202020204" pitchFamily="34" charset="0"/>
              </a:rPr>
              <a:t> exchange, we remember the many societies where women </a:t>
            </a:r>
            <a:r>
              <a:rPr lang="en-GB" sz="1100" dirty="0">
                <a:solidFill>
                  <a:srgbClr val="000000"/>
                </a:solidFill>
                <a:latin typeface="Arial" panose="020B0604020202020204" pitchFamily="34" charset="0"/>
                <a:cs typeface="Arial" panose="020B0604020202020204" pitchFamily="34" charset="0"/>
              </a:rPr>
              <a:t>face huge challenges. </a:t>
            </a:r>
            <a:r>
              <a:rPr lang="en-GB" sz="1100" dirty="0" err="1">
                <a:solidFill>
                  <a:srgbClr val="000000"/>
                </a:solidFill>
                <a:latin typeface="Arial" panose="020B0604020202020204" pitchFamily="34" charset="0"/>
                <a:cs typeface="Arial" panose="020B0604020202020204" pitchFamily="34" charset="0"/>
              </a:rPr>
              <a:t>Almaz</a:t>
            </a:r>
            <a:r>
              <a:rPr lang="en-GB" sz="1100" b="0" i="0" dirty="0">
                <a:solidFill>
                  <a:srgbClr val="000000"/>
                </a:solidFill>
                <a:effectLst/>
                <a:latin typeface="Arial" panose="020B0604020202020204" pitchFamily="34" charset="0"/>
                <a:cs typeface="Arial" panose="020B0604020202020204" pitchFamily="34" charset="0"/>
              </a:rPr>
              <a:t> lives in northern Ethiopia, where drought and lack of safe water are daily </a:t>
            </a:r>
            <a:r>
              <a:rPr lang="en-GB" sz="1100" dirty="0">
                <a:solidFill>
                  <a:srgbClr val="000000"/>
                </a:solidFill>
                <a:latin typeface="Arial" panose="020B0604020202020204" pitchFamily="34" charset="0"/>
                <a:cs typeface="Arial" panose="020B0604020202020204" pitchFamily="34" charset="0"/>
              </a:rPr>
              <a:t>problems.</a:t>
            </a:r>
            <a:r>
              <a:rPr lang="en-GB" sz="1100" b="0" i="0" dirty="0">
                <a:solidFill>
                  <a:srgbClr val="000000"/>
                </a:solidFill>
                <a:effectLst/>
                <a:latin typeface="Arial" panose="020B0604020202020204" pitchFamily="34" charset="0"/>
                <a:cs typeface="Arial" panose="020B0604020202020204" pitchFamily="34" charset="0"/>
              </a:rPr>
              <a:t> She reflects; </a:t>
            </a:r>
            <a:r>
              <a:rPr lang="en-GB" sz="1100" b="0" i="0" dirty="0">
                <a:solidFill>
                  <a:srgbClr val="000000"/>
                </a:solidFill>
                <a:effectLst/>
                <a:latin typeface="Arial" panose="020B0604020202020204" pitchFamily="34" charset="0"/>
                <a:ea typeface="游明朝"/>
                <a:cs typeface="Arial" panose="020B0604020202020204" pitchFamily="34" charset="0"/>
              </a:rPr>
              <a:t>“</a:t>
            </a:r>
            <a:r>
              <a:rPr lang="en-GB" sz="1100" b="0" i="0" dirty="0">
                <a:solidFill>
                  <a:srgbClr val="000000"/>
                </a:solidFill>
                <a:effectLst/>
                <a:latin typeface="Arial" panose="020B0604020202020204" pitchFamily="34" charset="0"/>
                <a:cs typeface="Arial" panose="020B0604020202020204" pitchFamily="34" charset="0"/>
              </a:rPr>
              <a:t>The role of the woman in the home is very difficult. So difficult. All the activities in the home belong to me. I have to get food for my children and my husband – even preparing their clothes, washing. To get water, we travel long distances. When we gather, there are many people at the water point and you wait your turn, many times about five hours</a:t>
            </a:r>
            <a:r>
              <a:rPr lang="en-GB" sz="1100" b="0" i="0" dirty="0">
                <a:solidFill>
                  <a:srgbClr val="000000"/>
                </a:solidFill>
                <a:effectLst/>
                <a:latin typeface="Arial" panose="020B0604020202020204" pitchFamily="34" charset="0"/>
                <a:ea typeface="游明朝"/>
                <a:cs typeface="Arial" panose="020B0604020202020204" pitchFamily="34" charset="0"/>
              </a:rPr>
              <a:t>.” </a:t>
            </a:r>
          </a:p>
          <a:p>
            <a:endParaRPr lang="en-GB" sz="1100" b="1"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What </a:t>
            </a:r>
            <a:r>
              <a:rPr lang="en-GB" sz="1100" dirty="0">
                <a:latin typeface="Arial" panose="020B0604020202020204" pitchFamily="34" charset="0"/>
                <a:cs typeface="Arial" panose="020B0604020202020204" pitchFamily="34" charset="0"/>
              </a:rPr>
              <a:t>causes</a:t>
            </a:r>
            <a:r>
              <a:rPr lang="en-GB" sz="1100" b="0" dirty="0">
                <a:latin typeface="Arial" panose="020B0604020202020204" pitchFamily="34" charset="0"/>
                <a:cs typeface="Arial" panose="020B0604020202020204" pitchFamily="34" charset="0"/>
              </a:rPr>
              <a:t> us to weep? W</a:t>
            </a:r>
            <a:r>
              <a:rPr lang="en-GB" sz="1100" dirty="0">
                <a:latin typeface="Arial" panose="020B0604020202020204" pitchFamily="34" charset="0"/>
                <a:cs typeface="Arial" panose="020B0604020202020204" pitchFamily="34" charset="0"/>
              </a:rPr>
              <a:t>hich situations</a:t>
            </a:r>
            <a:r>
              <a:rPr lang="en-GB" sz="1100" b="0" dirty="0">
                <a:latin typeface="Arial" panose="020B0604020202020204" pitchFamily="34" charset="0"/>
                <a:cs typeface="Arial" panose="020B0604020202020204" pitchFamily="34" charset="0"/>
              </a:rPr>
              <a:t> in the world make us cry out to God?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Jesus, you cared and spoke out,</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even on the road to your death.</a:t>
            </a:r>
          </a:p>
          <a:p>
            <a:r>
              <a:rPr lang="en-GB" sz="1100" dirty="0">
                <a:latin typeface="Arial" panose="020B0604020202020204" pitchFamily="34" charset="0"/>
                <a:cs typeface="Arial" panose="020B0604020202020204" pitchFamily="34" charset="0"/>
              </a:rPr>
              <a:t>You knew and felt the struggles of others.</a:t>
            </a:r>
          </a:p>
          <a:p>
            <a:r>
              <a:rPr lang="en-GB" sz="1100" b="0" dirty="0">
                <a:latin typeface="Arial" panose="020B0604020202020204" pitchFamily="34" charset="0"/>
                <a:cs typeface="Arial" panose="020B0604020202020204" pitchFamily="34" charset="0"/>
              </a:rPr>
              <a:t>Walk with us.</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As we hear the stories of our sisters and brothers</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who live in poverty,</a:t>
            </a:r>
          </a:p>
          <a:p>
            <a:r>
              <a:rPr lang="en-GB" sz="1100" dirty="0">
                <a:latin typeface="Arial" panose="020B0604020202020204" pitchFamily="34" charset="0"/>
                <a:cs typeface="Arial" panose="020B0604020202020204" pitchFamily="34" charset="0"/>
              </a:rPr>
              <a:t>give us the courage to raise our voices,</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so that together we can work for change.</a:t>
            </a:r>
          </a:p>
        </p:txBody>
      </p:sp>
      <p:sp>
        <p:nvSpPr>
          <p:cNvPr id="4" name="Slide Number Placeholder 3"/>
          <p:cNvSpPr>
            <a:spLocks noGrp="1"/>
          </p:cNvSpPr>
          <p:nvPr>
            <p:ph type="sldNum" sz="quarter" idx="10"/>
          </p:nvPr>
        </p:nvSpPr>
        <p:spPr/>
        <p:txBody>
          <a:bodyPr/>
          <a:lstStyle/>
          <a:p>
            <a:fld id="{6AB2571A-8646-431E-BD24-20DF77D09C46}" type="slidenum">
              <a:rPr lang="en-GB" smtClean="0"/>
              <a:pPr/>
              <a:t>17</a:t>
            </a:fld>
            <a:endParaRPr lang="en-GB"/>
          </a:p>
        </p:txBody>
      </p:sp>
    </p:spTree>
    <p:extLst>
      <p:ext uri="{BB962C8B-B14F-4D97-AF65-F5344CB8AC3E}">
        <p14:creationId xmlns:p14="http://schemas.microsoft.com/office/powerpoint/2010/main" val="1478973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latin typeface="Arial" panose="020B0604020202020204" pitchFamily="34" charset="0"/>
                <a:ea typeface="Verdana" panose="020B0604030504040204" pitchFamily="34" charset="0"/>
                <a:cs typeface="Arial" panose="020B0604020202020204" pitchFamily="34" charset="0"/>
              </a:rPr>
              <a:t>Image: </a:t>
            </a:r>
            <a:r>
              <a:rPr lang="en-GB" sz="900" b="0" dirty="0" err="1">
                <a:latin typeface="Arial" panose="020B0604020202020204" pitchFamily="34" charset="0"/>
                <a:ea typeface="Verdana" panose="020B0604030504040204" pitchFamily="34" charset="0"/>
                <a:cs typeface="Arial" panose="020B0604020202020204" pitchFamily="34" charset="0"/>
              </a:rPr>
              <a:t>Al</a:t>
            </a:r>
            <a:r>
              <a:rPr lang="en-GB" sz="1100" b="0" i="0" dirty="0" err="1">
                <a:solidFill>
                  <a:srgbClr val="39393C"/>
                </a:solidFill>
                <a:effectLst/>
                <a:latin typeface="Inter"/>
              </a:rPr>
              <a:t>maz</a:t>
            </a:r>
            <a:r>
              <a:rPr lang="en-GB" sz="1100" b="0" i="0" baseline="0" dirty="0">
                <a:solidFill>
                  <a:srgbClr val="39393C"/>
                </a:solidFill>
                <a:effectLst/>
                <a:latin typeface="Inter"/>
              </a:rPr>
              <a:t> </a:t>
            </a:r>
            <a:r>
              <a:rPr lang="en-GB" sz="1100" b="0" i="0" dirty="0">
                <a:solidFill>
                  <a:srgbClr val="39393C"/>
                </a:solidFill>
                <a:effectLst/>
                <a:latin typeface="Inter"/>
              </a:rPr>
              <a:t>lives in area of northern Ethiopia that suffers severe drought most of the year. </a:t>
            </a:r>
            <a:endParaRPr lang="en-US" sz="900" b="0" i="0" dirty="0">
              <a:latin typeface="Arial" panose="020B060402020202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latin typeface="Arial" panose="020B0604020202020204" pitchFamily="34" charset="0"/>
                <a:ea typeface="Verdana" panose="020B0604030504040204" pitchFamily="34" charset="0"/>
                <a:cs typeface="Arial" panose="020B0604020202020204" pitchFamily="34" charset="0"/>
              </a:rPr>
              <a:t>Picture credit: </a:t>
            </a:r>
            <a:r>
              <a:rPr lang="en-GB" sz="1100" dirty="0">
                <a:effectLst/>
              </a:rPr>
              <a:t>Louise Norton</a:t>
            </a:r>
            <a:r>
              <a:rPr lang="en-GB" sz="900" b="0" dirty="0">
                <a:effectLst/>
                <a:latin typeface="Arial" panose="020B0604020202020204" pitchFamily="34" charset="0"/>
                <a:ea typeface="Verdana" panose="020B0604030504040204" pitchFamily="34" charset="0"/>
                <a:cs typeface="Arial" panose="020B0604020202020204" pitchFamily="34" charset="0"/>
              </a:rPr>
              <a:t>/ CAFOD</a:t>
            </a:r>
            <a:endParaRPr lang="en-GB" sz="900" dirty="0">
              <a:latin typeface="Arial" panose="020B0604020202020204" pitchFamily="34" charset="0"/>
              <a:ea typeface="Verdana" panose="020B0604030504040204" pitchFamily="34" charset="0"/>
              <a:cs typeface="Arial" panose="020B0604020202020204" pitchFamily="34" charset="0"/>
            </a:endParaRPr>
          </a:p>
          <a:p>
            <a:endParaRPr lang="en-GB" sz="11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18</a:t>
            </a:fld>
            <a:endParaRPr lang="en-GB"/>
          </a:p>
        </p:txBody>
      </p:sp>
    </p:spTree>
    <p:extLst>
      <p:ext uri="{BB962C8B-B14F-4D97-AF65-F5344CB8AC3E}">
        <p14:creationId xmlns:p14="http://schemas.microsoft.com/office/powerpoint/2010/main" val="373500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sz="1100" b="1" dirty="0">
                <a:latin typeface="Arial" panose="020B0604020202020204" pitchFamily="34" charset="0"/>
                <a:cs typeface="Arial" panose="020B0604020202020204" pitchFamily="34" charset="0"/>
              </a:rPr>
              <a:t>Reader: “</a:t>
            </a:r>
            <a:r>
              <a:rPr lang="en-GB" sz="1100" dirty="0">
                <a:latin typeface="Arial" panose="020B0604020202020204" pitchFamily="34" charset="0"/>
                <a:cs typeface="Arial" panose="020B0604020202020204" pitchFamily="34" charset="0"/>
              </a:rPr>
              <a:t>For nothing will be impossible with God.” Luke 1:37 </a:t>
            </a:r>
            <a:endParaRPr lang="en-GB" sz="1100" b="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r>
              <a:rPr lang="en-GB" sz="1100" dirty="0">
                <a:latin typeface="Arial" panose="020B0604020202020204" pitchFamily="34" charset="0"/>
                <a:cs typeface="Arial" panose="020B0604020202020204" pitchFamily="34" charset="0"/>
              </a:rPr>
              <a:t>Jesus falls a third and final time. He must surely now be completely drained, and yet he finds the strength to rise and continue on his path to Calvary.</a:t>
            </a:r>
          </a:p>
          <a:p>
            <a:endParaRPr lang="en-GB" sz="1100" b="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Sometimes we may feel overwhelmed by difficulties; illness, caring responsibilities, loneliness, anxiety, our own moments of weakness and failure. Sometimes the challenges of facing our global family - climate change, poverty and injustice - can feel overwhelming, impossible to address. </a:t>
            </a:r>
          </a:p>
          <a:p>
            <a:endParaRPr lang="en-GB" sz="1100" dirty="0">
              <a:latin typeface="Arial" panose="020B0604020202020204" pitchFamily="34" charset="0"/>
              <a:cs typeface="Arial" panose="020B0604020202020204" pitchFamily="34" charset="0"/>
            </a:endParaRPr>
          </a:p>
          <a:p>
            <a:pPr>
              <a:defRPr/>
            </a:pPr>
            <a:r>
              <a:rPr lang="en-GB" sz="1100" dirty="0">
                <a:latin typeface="Arial" panose="020B0604020202020204" pitchFamily="34" charset="0"/>
                <a:cs typeface="Arial" panose="020B0604020202020204" pitchFamily="34" charset="0"/>
              </a:rPr>
              <a:t>Love gave Jesus the strength to stand again and continue onwards. </a:t>
            </a:r>
            <a:r>
              <a:rPr lang="en-GB" sz="1100" dirty="0">
                <a:effectLst/>
                <a:latin typeface="Arial" panose="020B0604020202020204" pitchFamily="34" charset="0"/>
                <a:ea typeface="Calibri" panose="020F0502020204030204" pitchFamily="34" charset="0"/>
                <a:cs typeface="Arial" panose="020B0604020202020204" pitchFamily="34" charset="0"/>
              </a:rPr>
              <a:t>We pray for ourselves, and for all those who need strength and courage, that in the face of so many struggles, the love of Christ will urge us on.</a:t>
            </a:r>
            <a:r>
              <a:rPr lang="en-GB" sz="1100" dirty="0">
                <a:latin typeface="Arial" panose="020B0604020202020204" pitchFamily="34" charset="0"/>
                <a:ea typeface="Calibri" panose="020F050202020403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Jesus, you felt the darkness around you,</a:t>
            </a:r>
          </a:p>
          <a:p>
            <a:r>
              <a:rPr lang="en-GB" sz="1100" dirty="0">
                <a:latin typeface="Arial" panose="020B0604020202020204" pitchFamily="34" charset="0"/>
                <a:cs typeface="Arial" panose="020B0604020202020204" pitchFamily="34" charset="0"/>
              </a:rPr>
              <a:t>the crowds surrounded you.</a:t>
            </a:r>
          </a:p>
          <a:p>
            <a:r>
              <a:rPr lang="en-GB" sz="1100" dirty="0">
                <a:latin typeface="Arial" panose="020B0604020202020204" pitchFamily="34" charset="0"/>
                <a:cs typeface="Arial" panose="020B0604020202020204" pitchFamily="34" charset="0"/>
              </a:rPr>
              <a:t>You fell once more.</a:t>
            </a:r>
          </a:p>
          <a:p>
            <a:r>
              <a:rPr lang="en-GB" sz="1100" b="0" dirty="0">
                <a:latin typeface="Arial" panose="020B0604020202020204" pitchFamily="34" charset="0"/>
                <a:cs typeface="Arial" panose="020B0604020202020204" pitchFamily="34" charset="0"/>
              </a:rPr>
              <a:t>Walk with us.</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When we lose hope,</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when everything is just too difficult,</a:t>
            </a:r>
          </a:p>
          <a:p>
            <a:r>
              <a:rPr lang="en-GB" sz="1100" dirty="0">
                <a:latin typeface="Arial" panose="020B0604020202020204" pitchFamily="34" charset="0"/>
                <a:cs typeface="Arial" panose="020B0604020202020204" pitchFamily="34" charset="0"/>
              </a:rPr>
              <a:t>show us how to reach out to each other and hold hands,</a:t>
            </a:r>
            <a:r>
              <a:rPr lang="en-GB" sz="1100" baseline="0" dirty="0">
                <a:latin typeface="Arial" panose="020B0604020202020204" pitchFamily="34" charset="0"/>
                <a:cs typeface="Arial" panose="020B0604020202020204" pitchFamily="34" charset="0"/>
              </a:rPr>
              <a:t> s</a:t>
            </a:r>
            <a:r>
              <a:rPr lang="en-GB" sz="1100" dirty="0">
                <a:latin typeface="Arial" panose="020B0604020202020204" pitchFamily="34" charset="0"/>
                <a:cs typeface="Arial" panose="020B0604020202020204" pitchFamily="34" charset="0"/>
              </a:rPr>
              <a:t>o that none of us have to do everything on our own.</a:t>
            </a:r>
          </a:p>
          <a:p>
            <a:r>
              <a:rPr lang="en-GB" sz="1100" dirty="0">
                <a:latin typeface="Arial" panose="020B0604020202020204" pitchFamily="34" charset="0"/>
                <a:cs typeface="Arial" panose="020B0604020202020204" pitchFamily="34" charset="0"/>
              </a:rPr>
              <a:t>Help us to know that you walk alongside us</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even when we feel most alone.</a:t>
            </a:r>
          </a:p>
        </p:txBody>
      </p:sp>
      <p:sp>
        <p:nvSpPr>
          <p:cNvPr id="4" name="Slide Number Placeholder 3"/>
          <p:cNvSpPr>
            <a:spLocks noGrp="1"/>
          </p:cNvSpPr>
          <p:nvPr>
            <p:ph type="sldNum" sz="quarter" idx="10"/>
          </p:nvPr>
        </p:nvSpPr>
        <p:spPr/>
        <p:txBody>
          <a:bodyPr/>
          <a:lstStyle/>
          <a:p>
            <a:fld id="{6AB2571A-8646-431E-BD24-20DF77D09C46}" type="slidenum">
              <a:rPr lang="en-GB" smtClean="0"/>
              <a:pPr/>
              <a:t>19</a:t>
            </a:fld>
            <a:endParaRPr lang="en-GB"/>
          </a:p>
        </p:txBody>
      </p:sp>
    </p:spTree>
    <p:extLst>
      <p:ext uri="{BB962C8B-B14F-4D97-AF65-F5344CB8AC3E}">
        <p14:creationId xmlns:p14="http://schemas.microsoft.com/office/powerpoint/2010/main" val="327944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478563" y="4715153"/>
            <a:ext cx="5930783" cy="4565580"/>
          </a:xfrm>
        </p:spPr>
        <p:txBody>
          <a:bodyPr>
            <a:noAutofit/>
          </a:bodyPr>
          <a:lstStyle/>
          <a:p>
            <a:pPr rtl="0" fontAlgn="base"/>
            <a:r>
              <a:rPr lang="en-GB" sz="1100" b="1" i="0" kern="1200" dirty="0">
                <a:solidFill>
                  <a:schemeClr val="tx1"/>
                </a:solidFill>
                <a:effectLst/>
                <a:latin typeface="Arial" panose="020B0604020202020204" pitchFamily="34" charset="0"/>
                <a:ea typeface="+mn-ea"/>
                <a:cs typeface="Arial" panose="020B0604020202020204" pitchFamily="34" charset="0"/>
              </a:rPr>
              <a:t>Opening reflection</a:t>
            </a:r>
          </a:p>
          <a:p>
            <a:pPr rtl="0" fontAlgn="base"/>
            <a:endParaRPr lang="en-GB" sz="1100" b="1"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GB" sz="1100" b="1" i="0" kern="1200" dirty="0">
                <a:solidFill>
                  <a:schemeClr val="tx1"/>
                </a:solidFill>
                <a:effectLst/>
                <a:latin typeface="Arial" panose="020B0604020202020204" pitchFamily="34" charset="0"/>
                <a:ea typeface="+mn-ea"/>
                <a:cs typeface="Arial" panose="020B0604020202020204" pitchFamily="34" charset="0"/>
              </a:rPr>
              <a:t>Leader: </a:t>
            </a:r>
            <a:r>
              <a:rPr lang="en-GB" sz="1100" b="0" i="0" kern="1200" dirty="0">
                <a:solidFill>
                  <a:schemeClr val="tx1"/>
                </a:solidFill>
                <a:effectLst/>
                <a:latin typeface="Arial" panose="020B0604020202020204" pitchFamily="34" charset="0"/>
                <a:ea typeface="+mn-ea"/>
                <a:cs typeface="Arial" panose="020B0604020202020204" pitchFamily="34" charset="0"/>
              </a:rPr>
              <a:t>As we reflect on the final journey of Jesus, leading to his death on the cross, we also contemplate the lives of our sisters and brothers around the world living in extreme poverty. People like those living in drought-stricken Ethiopia, featured on the CAFOD 2021 Lent appeal. </a:t>
            </a:r>
          </a:p>
          <a:p>
            <a:pPr rtl="0" fontAlgn="base"/>
            <a:endParaRPr lang="en-GB" sz="1100" b="0" i="0" kern="1200" dirty="0">
              <a:solidFill>
                <a:schemeClr val="tx1"/>
              </a:solidFill>
              <a:effectLst/>
              <a:latin typeface="Arial" panose="020B0604020202020204" pitchFamily="34" charset="0"/>
              <a:ea typeface="+mn-ea"/>
              <a:cs typeface="Arial" panose="020B0604020202020204" pitchFamily="34" charset="0"/>
            </a:endParaRPr>
          </a:p>
          <a:p>
            <a:pPr rtl="0" fontAlgn="base"/>
            <a:r>
              <a:rPr lang="en-GB" sz="1100" b="0" i="0" kern="1200" dirty="0">
                <a:solidFill>
                  <a:schemeClr val="tx1"/>
                </a:solidFill>
                <a:effectLst/>
                <a:latin typeface="Arial" panose="020B0604020202020204" pitchFamily="34" charset="0"/>
                <a:ea typeface="+mn-ea"/>
                <a:cs typeface="Arial" panose="020B0604020202020204" pitchFamily="34" charset="0"/>
              </a:rPr>
              <a:t>Let us pray together for God to transform our lives and the lives of others:</a:t>
            </a:r>
            <a:r>
              <a:rPr lang="en-US" sz="1100" b="0" i="0" kern="1200" dirty="0">
                <a:solidFill>
                  <a:schemeClr val="tx1"/>
                </a:solidFill>
                <a:effectLst/>
                <a:latin typeface="Arial" panose="020B0604020202020204" pitchFamily="34" charset="0"/>
                <a:ea typeface="+mn-ea"/>
                <a:cs typeface="Arial" panose="020B0604020202020204" pitchFamily="34" charset="0"/>
              </a:rPr>
              <a:t> </a:t>
            </a:r>
          </a:p>
          <a:p>
            <a:pPr rtl="0" fontAlgn="base"/>
            <a:endParaRPr lang="en-US" sz="1100" b="0" i="0" kern="1200" dirty="0">
              <a:solidFill>
                <a:schemeClr val="tx1"/>
              </a:solidFill>
              <a:effectLst/>
              <a:latin typeface="Arial" panose="020B0604020202020204" pitchFamily="34" charset="0"/>
              <a:ea typeface="+mn-ea"/>
              <a:cs typeface="Arial" panose="020B0604020202020204" pitchFamily="34" charset="0"/>
            </a:endParaRPr>
          </a:p>
          <a:p>
            <a:r>
              <a:rPr lang="en-GB" dirty="0"/>
              <a:t>Loving God,</a:t>
            </a:r>
            <a:endParaRPr lang="en-US" dirty="0"/>
          </a:p>
          <a:p>
            <a:r>
              <a:rPr lang="en-GB" dirty="0"/>
              <a:t>we hear your call</a:t>
            </a:r>
            <a:br>
              <a:rPr lang="en-GB" dirty="0">
                <a:cs typeface="+mn-lt"/>
              </a:rPr>
            </a:br>
            <a:r>
              <a:rPr lang="en-GB" dirty="0"/>
              <a:t>to all who thirst</a:t>
            </a:r>
            <a:br>
              <a:rPr lang="en-GB" dirty="0">
                <a:cs typeface="+mn-lt"/>
              </a:rPr>
            </a:br>
            <a:r>
              <a:rPr lang="en-GB" dirty="0"/>
              <a:t>for a brighter future:</a:t>
            </a:r>
            <a:br>
              <a:rPr lang="en-GB" dirty="0">
                <a:cs typeface="+mn-lt"/>
              </a:rPr>
            </a:br>
            <a:r>
              <a:rPr lang="en-GB" dirty="0">
                <a:cs typeface="+mn-cs"/>
              </a:rPr>
              <a:t>C</a:t>
            </a:r>
            <a:r>
              <a:rPr lang="en-GB" dirty="0"/>
              <a:t>ome to the water.</a:t>
            </a:r>
            <a:endParaRPr lang="en-US" dirty="0"/>
          </a:p>
          <a:p>
            <a:endParaRPr lang="en-US" dirty="0"/>
          </a:p>
          <a:p>
            <a:r>
              <a:rPr lang="en-GB" dirty="0"/>
              <a:t>Pour out your Spirit upon us</a:t>
            </a:r>
            <a:br>
              <a:rPr lang="en-GB" dirty="0">
                <a:cs typeface="+mn-lt"/>
              </a:rPr>
            </a:br>
            <a:r>
              <a:rPr lang="en-GB" dirty="0"/>
              <a:t>and lead us to walk</a:t>
            </a:r>
            <a:br>
              <a:rPr lang="en-GB" dirty="0">
                <a:cs typeface="+mn-lt"/>
              </a:rPr>
            </a:br>
            <a:r>
              <a:rPr lang="en-GB" dirty="0"/>
              <a:t>alongside one another.</a:t>
            </a:r>
            <a:endParaRPr lang="en-US" dirty="0"/>
          </a:p>
          <a:p>
            <a:endParaRPr lang="en-US" dirty="0"/>
          </a:p>
          <a:p>
            <a:r>
              <a:rPr lang="en-GB" dirty="0"/>
              <a:t>Let a desire for change</a:t>
            </a:r>
            <a:br>
              <a:rPr lang="en-GB" dirty="0">
                <a:cs typeface="+mn-lt"/>
              </a:rPr>
            </a:br>
            <a:r>
              <a:rPr lang="en-GB" dirty="0"/>
              <a:t>well up within us.</a:t>
            </a:r>
            <a:br>
              <a:rPr lang="en-GB" dirty="0">
                <a:cs typeface="+mn-lt"/>
              </a:rPr>
            </a:br>
            <a:r>
              <a:rPr lang="en-GB" dirty="0"/>
              <a:t>May we overflow with</a:t>
            </a:r>
            <a:br>
              <a:rPr lang="en-GB" dirty="0">
                <a:cs typeface="+mn-lt"/>
              </a:rPr>
            </a:br>
            <a:r>
              <a:rPr lang="en-GB" dirty="0"/>
              <a:t>compassion and love.</a:t>
            </a:r>
            <a:br>
              <a:rPr lang="en-GB" dirty="0">
                <a:cs typeface="+mn-lt"/>
              </a:rPr>
            </a:br>
            <a:br>
              <a:rPr lang="en-GB" dirty="0">
                <a:cs typeface="+mn-lt"/>
              </a:rPr>
            </a:br>
            <a:r>
              <a:rPr lang="en-GB" dirty="0"/>
              <a:t>And as a stream</a:t>
            </a:r>
            <a:br>
              <a:rPr lang="en-GB" dirty="0">
                <a:cs typeface="+mn-lt"/>
              </a:rPr>
            </a:br>
            <a:r>
              <a:rPr lang="en-GB" dirty="0"/>
              <a:t>wears away stone,</a:t>
            </a:r>
            <a:br>
              <a:rPr lang="en-GB" dirty="0">
                <a:cs typeface="+mn-lt"/>
              </a:rPr>
            </a:br>
            <a:r>
              <a:rPr lang="en-GB" dirty="0"/>
              <a:t>may we reshape</a:t>
            </a:r>
            <a:br>
              <a:rPr lang="en-GB" dirty="0">
                <a:cs typeface="+mn-lt"/>
              </a:rPr>
            </a:br>
            <a:r>
              <a:rPr lang="en-GB" dirty="0"/>
              <a:t>our world together</a:t>
            </a:r>
            <a:br>
              <a:rPr lang="en-GB" dirty="0">
                <a:cs typeface="+mn-lt"/>
              </a:rPr>
            </a:br>
            <a:r>
              <a:rPr lang="en-GB" dirty="0"/>
              <a:t>to reflect your kingdom</a:t>
            </a:r>
            <a:br>
              <a:rPr lang="en-GB" dirty="0">
                <a:cs typeface="+mn-lt"/>
              </a:rPr>
            </a:br>
            <a:r>
              <a:rPr lang="en-GB" dirty="0"/>
              <a:t>of hope for all. </a:t>
            </a:r>
            <a:endParaRPr lang="en-US" dirty="0"/>
          </a:p>
          <a:p>
            <a:r>
              <a:rPr lang="en-GB" dirty="0"/>
              <a:t> </a:t>
            </a:r>
            <a:endParaRPr lang="en-US" dirty="0"/>
          </a:p>
          <a:p>
            <a:endParaRPr lang="en-GB" sz="1000" baseline="0"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2</a:t>
            </a:fld>
            <a:endParaRPr lang="en-GB"/>
          </a:p>
        </p:txBody>
      </p:sp>
    </p:spTree>
    <p:extLst>
      <p:ext uri="{BB962C8B-B14F-4D97-AF65-F5344CB8AC3E}">
        <p14:creationId xmlns:p14="http://schemas.microsoft.com/office/powerpoint/2010/main" val="316221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Image: </a:t>
            </a:r>
            <a:r>
              <a:rPr lang="en-GB" sz="800" b="0" i="0" dirty="0" err="1">
                <a:solidFill>
                  <a:srgbClr val="39393C"/>
                </a:solidFill>
                <a:effectLst/>
                <a:latin typeface="Inter"/>
              </a:rPr>
              <a:t>Abdella</a:t>
            </a:r>
            <a:r>
              <a:rPr lang="en-GB" sz="800" b="0" i="0" dirty="0">
                <a:solidFill>
                  <a:srgbClr val="39393C"/>
                </a:solidFill>
                <a:effectLst/>
                <a:latin typeface="Inter"/>
              </a:rPr>
              <a:t>, 23 pauses on his long journey to collect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Picture credit: </a:t>
            </a:r>
            <a:r>
              <a:rPr lang="en-GB" sz="1000" dirty="0">
                <a:effectLst/>
              </a:rPr>
              <a:t>Mark Chamberlain/ CAFOD</a:t>
            </a:r>
            <a:endParaRPr lang="en-GB" sz="800" b="0" dirty="0">
              <a:latin typeface="Arial" panose="020B0604020202020204" pitchFamily="34" charset="0"/>
              <a:ea typeface="Verdana" panose="020B060403050404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20</a:t>
            </a:fld>
            <a:endParaRPr lang="en-GB"/>
          </a:p>
        </p:txBody>
      </p:sp>
    </p:spTree>
    <p:extLst>
      <p:ext uri="{BB962C8B-B14F-4D97-AF65-F5344CB8AC3E}">
        <p14:creationId xmlns:p14="http://schemas.microsoft.com/office/powerpoint/2010/main" val="162301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8" y="4715153"/>
            <a:ext cx="5438140" cy="4104107"/>
          </a:xfrm>
        </p:spPr>
        <p:txBody>
          <a:bodyPr>
            <a:normAutofit/>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“The soldiers took his clothes and divided them into four parts, one for each soldier. They also took his tunic…” </a:t>
            </a:r>
          </a:p>
          <a:p>
            <a:r>
              <a:rPr lang="en-GB" sz="1100" b="0" dirty="0">
                <a:latin typeface="Arial" panose="020B0604020202020204" pitchFamily="34" charset="0"/>
                <a:cs typeface="Arial" panose="020B0604020202020204" pitchFamily="34" charset="0"/>
              </a:rPr>
              <a:t>John 19:23-24</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r>
              <a:rPr lang="en-GB" sz="1100" b="0" dirty="0">
                <a:latin typeface="Arial" panose="020B0604020202020204" pitchFamily="34" charset="0"/>
                <a:cs typeface="Arial" panose="020B0604020202020204" pitchFamily="34" charset="0"/>
              </a:rPr>
              <a:t>Jesus has nothing left. </a:t>
            </a:r>
            <a:r>
              <a:rPr lang="en-GB" sz="1100" dirty="0">
                <a:latin typeface="Arial" panose="020B0604020202020204" pitchFamily="34" charset="0"/>
                <a:cs typeface="Arial" panose="020B0604020202020204" pitchFamily="34" charset="0"/>
              </a:rPr>
              <a:t>Arriving at his place of execution, even his clothes are taken from him. Stripped of his dignity he holds nothing back.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refugees of our world have been stripped of their homes, their families, their communities, their hopes for the future. Often they face the added difficulty of being met with hostility and mistrust when they try to make a new home in a safer place. </a:t>
            </a:r>
          </a:p>
          <a:p>
            <a:endParaRPr lang="en-GB" sz="1100" b="1"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Do we recognise the dignity of all human life?</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What am I being called to do for those who have been stripped of so much?</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Jesus, you sacrificed everything and endured mockery</a:t>
            </a:r>
            <a:r>
              <a:rPr lang="en-GB" sz="1100" baseline="0" dirty="0">
                <a:latin typeface="Arial" panose="020B0604020202020204" pitchFamily="34" charset="0"/>
                <a:cs typeface="Arial" panose="020B0604020202020204" pitchFamily="34" charset="0"/>
              </a:rPr>
              <a:t> for our sake.</a:t>
            </a:r>
            <a:endParaRPr lang="en-GB" sz="110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Walk with us.</a:t>
            </a:r>
          </a:p>
          <a:p>
            <a:r>
              <a:rPr lang="en-GB" sz="1100" b="0" dirty="0">
                <a:latin typeface="Arial" panose="020B0604020202020204" pitchFamily="34" charset="0"/>
                <a:cs typeface="Arial" panose="020B0604020202020204" pitchFamily="34" charset="0"/>
              </a:rPr>
              <a:t>When we value possessions more</a:t>
            </a:r>
            <a:r>
              <a:rPr lang="en-GB" sz="1100" b="0" baseline="0" dirty="0">
                <a:latin typeface="Arial" panose="020B0604020202020204" pitchFamily="34" charset="0"/>
                <a:cs typeface="Arial" panose="020B0604020202020204" pitchFamily="34" charset="0"/>
              </a:rPr>
              <a:t> than</a:t>
            </a:r>
            <a:r>
              <a:rPr lang="en-GB" sz="1100" b="0" dirty="0">
                <a:latin typeface="Arial" panose="020B0604020202020204" pitchFamily="34" charset="0"/>
                <a:cs typeface="Arial" panose="020B0604020202020204" pitchFamily="34" charset="0"/>
              </a:rPr>
              <a:t> people,</a:t>
            </a:r>
          </a:p>
          <a:p>
            <a:r>
              <a:rPr lang="en-GB" sz="1100" b="0" dirty="0">
                <a:latin typeface="Arial" panose="020B0604020202020204" pitchFamily="34" charset="0"/>
                <a:cs typeface="Arial" panose="020B0604020202020204" pitchFamily="34" charset="0"/>
              </a:rPr>
              <a:t>or look down on someone who has less,</a:t>
            </a:r>
          </a:p>
          <a:p>
            <a:r>
              <a:rPr lang="en-GB" sz="1100" b="0" dirty="0">
                <a:latin typeface="Arial" panose="020B0604020202020204" pitchFamily="34" charset="0"/>
                <a:cs typeface="Arial" panose="020B0604020202020204" pitchFamily="34" charset="0"/>
              </a:rPr>
              <a:t>show</a:t>
            </a:r>
            <a:r>
              <a:rPr lang="en-GB" sz="1100" b="0" baseline="0" dirty="0">
                <a:latin typeface="Arial" panose="020B0604020202020204" pitchFamily="34" charset="0"/>
                <a:cs typeface="Arial" panose="020B0604020202020204" pitchFamily="34" charset="0"/>
              </a:rPr>
              <a:t> us your face in theirs.</a:t>
            </a:r>
          </a:p>
        </p:txBody>
      </p:sp>
      <p:sp>
        <p:nvSpPr>
          <p:cNvPr id="4" name="Slide Number Placeholder 3"/>
          <p:cNvSpPr>
            <a:spLocks noGrp="1"/>
          </p:cNvSpPr>
          <p:nvPr>
            <p:ph type="sldNum" sz="quarter" idx="10"/>
          </p:nvPr>
        </p:nvSpPr>
        <p:spPr/>
        <p:txBody>
          <a:bodyPr/>
          <a:lstStyle/>
          <a:p>
            <a:fld id="{6AB2571A-8646-431E-BD24-20DF77D09C46}" type="slidenum">
              <a:rPr lang="en-GB" smtClean="0"/>
              <a:pPr/>
              <a:t>21</a:t>
            </a:fld>
            <a:endParaRPr lang="en-GB"/>
          </a:p>
        </p:txBody>
      </p:sp>
    </p:spTree>
    <p:extLst>
      <p:ext uri="{BB962C8B-B14F-4D97-AF65-F5344CB8AC3E}">
        <p14:creationId xmlns:p14="http://schemas.microsoft.com/office/powerpoint/2010/main" val="92391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8" y="4715153"/>
            <a:ext cx="5438140" cy="410410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Image</a:t>
            </a:r>
            <a:r>
              <a:rPr lang="en-GB" sz="800" b="0" dirty="0">
                <a:latin typeface="Arial" panose="020B0604020202020204" pitchFamily="34" charset="0"/>
                <a:ea typeface="Verdana" panose="020B0604030504040204" pitchFamily="34" charset="0"/>
                <a:cs typeface="Arial" panose="020B0604020202020204" pitchFamily="34" charset="0"/>
              </a:rPr>
              <a:t>: </a:t>
            </a:r>
            <a:r>
              <a:rPr lang="en-GB" sz="800" b="0" i="0" dirty="0">
                <a:solidFill>
                  <a:srgbClr val="39393C"/>
                </a:solidFill>
                <a:effectLst/>
                <a:latin typeface="Inter"/>
              </a:rPr>
              <a:t>A group of Rohingya refugees help each other ashore, on the </a:t>
            </a:r>
            <a:r>
              <a:rPr lang="en-GB" sz="800" b="0" i="0" dirty="0" err="1">
                <a:solidFill>
                  <a:srgbClr val="39393C"/>
                </a:solidFill>
                <a:effectLst/>
                <a:latin typeface="Inter"/>
              </a:rPr>
              <a:t>Teknaf</a:t>
            </a:r>
            <a:r>
              <a:rPr lang="en-GB" sz="800" b="0" i="0" dirty="0">
                <a:solidFill>
                  <a:srgbClr val="39393C"/>
                </a:solidFill>
                <a:effectLst/>
                <a:latin typeface="Inter"/>
              </a:rPr>
              <a:t> peninsula, Bangladesh, after crossing the </a:t>
            </a:r>
            <a:r>
              <a:rPr lang="en-GB" sz="800" b="0" i="0" dirty="0" err="1">
                <a:solidFill>
                  <a:srgbClr val="39393C"/>
                </a:solidFill>
                <a:effectLst/>
                <a:latin typeface="Inter"/>
              </a:rPr>
              <a:t>Naf</a:t>
            </a:r>
            <a:r>
              <a:rPr lang="en-GB" sz="800" b="0" i="0" dirty="0">
                <a:solidFill>
                  <a:srgbClr val="39393C"/>
                </a:solidFill>
                <a:effectLst/>
                <a:latin typeface="Inter"/>
              </a:rPr>
              <a:t> river from Myanmar the previous night.</a:t>
            </a:r>
            <a:br>
              <a:rPr lang="en-GB" sz="800" dirty="0"/>
            </a:br>
            <a:r>
              <a:rPr lang="en-GB" sz="800" b="1" dirty="0">
                <a:latin typeface="Arial" panose="020B0604020202020204" pitchFamily="34" charset="0"/>
                <a:ea typeface="Verdana" panose="020B0604030504040204" pitchFamily="34" charset="0"/>
                <a:cs typeface="Arial" panose="020B0604020202020204" pitchFamily="34" charset="0"/>
              </a:rPr>
              <a:t>Picture credit: </a:t>
            </a:r>
            <a:r>
              <a:rPr lang="en-GB" sz="800" dirty="0" err="1">
                <a:effectLst/>
              </a:rPr>
              <a:t>Aurélie</a:t>
            </a:r>
            <a:r>
              <a:rPr lang="en-GB" sz="800" dirty="0">
                <a:effectLst/>
              </a:rPr>
              <a:t> Marrier </a:t>
            </a:r>
            <a:r>
              <a:rPr lang="en-GB" sz="800" dirty="0" err="1">
                <a:effectLst/>
              </a:rPr>
              <a:t>d'Unienville</a:t>
            </a:r>
            <a:r>
              <a:rPr lang="en-GB" sz="800" dirty="0">
                <a:effectLst/>
              </a:rPr>
              <a:t>/ Caritas</a:t>
            </a:r>
            <a:endParaRPr lang="en-GB" sz="800" dirty="0">
              <a:latin typeface="Arial" panose="020B0604020202020204" pitchFamily="34" charset="0"/>
              <a:ea typeface="Verdana" panose="020B060403050404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AB2571A-8646-431E-BD24-20DF77D09C46}" type="slidenum">
              <a:rPr lang="en-GB" smtClean="0"/>
              <a:pPr/>
              <a:t>22</a:t>
            </a:fld>
            <a:endParaRPr lang="en-GB"/>
          </a:p>
        </p:txBody>
      </p:sp>
    </p:spTree>
    <p:extLst>
      <p:ext uri="{BB962C8B-B14F-4D97-AF65-F5344CB8AC3E}">
        <p14:creationId xmlns:p14="http://schemas.microsoft.com/office/powerpoint/2010/main" val="3523985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“When they came to the place that is called The Skull, they crucified Jesus there with the criminals, one on his right and one on his left. </a:t>
            </a:r>
            <a:r>
              <a:rPr lang="en-GB" sz="1100" dirty="0">
                <a:latin typeface="Arial" panose="020B0604020202020204" pitchFamily="34" charset="0"/>
                <a:cs typeface="Arial" panose="020B0604020202020204" pitchFamily="34" charset="0"/>
              </a:rPr>
              <a:t>Then Jesus said, ‘Father, forgive them, they know not what they do.’” </a:t>
            </a:r>
            <a:r>
              <a:rPr lang="en-GB" sz="1100" b="0" dirty="0">
                <a:latin typeface="Arial" panose="020B0604020202020204" pitchFamily="34" charset="0"/>
                <a:cs typeface="Arial" panose="020B0604020202020204" pitchFamily="34" charset="0"/>
              </a:rPr>
              <a:t>Luke 23:33-35</a:t>
            </a:r>
            <a:endParaRPr lang="en-GB" sz="1100" b="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r>
              <a:rPr lang="en-GB" sz="1100" dirty="0">
                <a:latin typeface="Arial" panose="020B0604020202020204" pitchFamily="34" charset="0"/>
                <a:cs typeface="Arial" panose="020B0604020202020204" pitchFamily="34" charset="0"/>
              </a:rPr>
              <a:t>The soldiers drive the nails into Jesus’ hands and feet. Yet even in this moment he shows his compassion, praying for those who crucify him.</a:t>
            </a:r>
          </a:p>
          <a:p>
            <a:endParaRPr lang="en-GB" sz="1100" b="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Jesus continues to be crucified in all who suffer in our world. He is present in those whom society marginalises; people who are hungry or homeless, refugees or asylum seekers. He is crucified in the exploitation of our common home, the earth and its resources. </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r>
              <a:rPr lang="en-GB" sz="1100" dirty="0">
                <a:effectLst/>
                <a:latin typeface="Arial" panose="020B0604020202020204" pitchFamily="34" charset="0"/>
                <a:ea typeface="Calibri" panose="020F0502020204030204" pitchFamily="34" charset="0"/>
                <a:cs typeface="Arial" panose="020B0604020202020204" pitchFamily="34" charset="0"/>
              </a:rPr>
              <a:t> </a:t>
            </a:r>
          </a:p>
          <a:p>
            <a:r>
              <a:rPr lang="en-GB" sz="1100" dirty="0">
                <a:effectLst/>
                <a:latin typeface="Arial" panose="020B0604020202020204" pitchFamily="34" charset="0"/>
                <a:ea typeface="Calibri" panose="020F0502020204030204" pitchFamily="34" charset="0"/>
                <a:cs typeface="Arial" panose="020B0604020202020204" pitchFamily="34" charset="0"/>
              </a:rPr>
              <a:t>As followers of Jesus, may we show his compassion and so be a source of hope for all our brothers and sisters, our global family, and our common home, the earth.</a:t>
            </a:r>
            <a:endParaRPr lang="en-GB" sz="1100" b="0" dirty="0">
              <a:latin typeface="Arial" panose="020B0604020202020204" pitchFamily="34" charset="0"/>
              <a:cs typeface="Arial" panose="020B0604020202020204" pitchFamily="34" charset="0"/>
            </a:endParaRPr>
          </a:p>
          <a:p>
            <a:endParaRPr lang="en-GB" sz="1100" b="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r>
              <a:rPr lang="en-GB" sz="110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Jesus, you cry out</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in pain. </a:t>
            </a:r>
          </a:p>
          <a:p>
            <a:r>
              <a:rPr lang="en-GB" sz="1100" b="0" dirty="0">
                <a:latin typeface="Arial" panose="020B0604020202020204" pitchFamily="34" charset="0"/>
                <a:cs typeface="Arial" panose="020B0604020202020204" pitchFamily="34" charset="0"/>
              </a:rPr>
              <a:t>Walk with us.</a:t>
            </a:r>
          </a:p>
          <a:p>
            <a:r>
              <a:rPr lang="en-GB" sz="1100" dirty="0">
                <a:latin typeface="Arial" panose="020B0604020202020204" pitchFamily="34" charset="0"/>
                <a:cs typeface="Arial" panose="020B0604020202020204" pitchFamily="34" charset="0"/>
              </a:rPr>
              <a:t>Challenge us -</a:t>
            </a:r>
          </a:p>
          <a:p>
            <a:r>
              <a:rPr lang="en-GB" sz="1100" dirty="0">
                <a:latin typeface="Arial" panose="020B0604020202020204" pitchFamily="34" charset="0"/>
                <a:cs typeface="Arial" panose="020B0604020202020204" pitchFamily="34" charset="0"/>
              </a:rPr>
              <a:t>when we hold people back, </a:t>
            </a:r>
          </a:p>
          <a:p>
            <a:r>
              <a:rPr lang="en-GB" sz="1100" dirty="0">
                <a:latin typeface="Arial" panose="020B0604020202020204" pitchFamily="34" charset="0"/>
                <a:cs typeface="Arial" panose="020B0604020202020204" pitchFamily="34" charset="0"/>
              </a:rPr>
              <a:t>when we don’t treat them with respect.</a:t>
            </a:r>
          </a:p>
          <a:p>
            <a:r>
              <a:rPr lang="en-GB" sz="1100" dirty="0">
                <a:latin typeface="Arial" panose="020B0604020202020204" pitchFamily="34" charset="0"/>
                <a:cs typeface="Arial" panose="020B0604020202020204" pitchFamily="34" charset="0"/>
              </a:rPr>
              <a:t>Help us to remember that everyone is equal,</a:t>
            </a:r>
          </a:p>
          <a:p>
            <a:r>
              <a:rPr lang="en-GB" sz="1100" dirty="0">
                <a:latin typeface="Arial" panose="020B0604020202020204" pitchFamily="34" charset="0"/>
                <a:cs typeface="Arial" panose="020B0604020202020204" pitchFamily="34" charset="0"/>
              </a:rPr>
              <a:t>that we are all made in the image of God.</a:t>
            </a:r>
            <a:r>
              <a:rPr lang="en-GB" sz="1100" b="1"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6AB2571A-8646-431E-BD24-20DF77D09C46}" type="slidenum">
              <a:rPr lang="en-GB" smtClean="0"/>
              <a:pPr/>
              <a:t>23</a:t>
            </a:fld>
            <a:endParaRPr lang="en-GB"/>
          </a:p>
        </p:txBody>
      </p:sp>
    </p:spTree>
    <p:extLst>
      <p:ext uri="{BB962C8B-B14F-4D97-AF65-F5344CB8AC3E}">
        <p14:creationId xmlns:p14="http://schemas.microsoft.com/office/powerpoint/2010/main" val="4161763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sz="800" b="1" dirty="0">
                <a:latin typeface="Arial" panose="020B0604020202020204" pitchFamily="34" charset="0"/>
                <a:cs typeface="Arial" panose="020B0604020202020204" pitchFamily="34" charset="0"/>
              </a:rPr>
              <a:t>Image: </a:t>
            </a:r>
            <a:r>
              <a:rPr lang="en-GB" sz="800" dirty="0">
                <a:effectLst/>
                <a:latin typeface="Arial" panose="020B0604020202020204" pitchFamily="34" charset="0"/>
                <a:cs typeface="Arial" panose="020B0604020202020204" pitchFamily="34" charset="0"/>
              </a:rPr>
              <a:t>Three years ago, a boat set sail from Africa towards Europe, filled with over 500 refugees who were fleeing Eritrea and Somalia. On the way, the boat caught fire, capsized and sank near the island of Lampedusa; 311 people perished. Inhabitants of the island helped save the lives of 155 people. Francesco</a:t>
            </a:r>
            <a:r>
              <a:rPr lang="en-GB" sz="800" baseline="0" dirty="0">
                <a:effectLst/>
                <a:latin typeface="Arial" panose="020B0604020202020204" pitchFamily="34" charset="0"/>
                <a:cs typeface="Arial" panose="020B0604020202020204" pitchFamily="34" charset="0"/>
              </a:rPr>
              <a:t> </a:t>
            </a:r>
            <a:r>
              <a:rPr lang="en-GB" sz="800" dirty="0" err="1">
                <a:effectLst/>
                <a:latin typeface="Arial" panose="020B0604020202020204" pitchFamily="34" charset="0"/>
                <a:cs typeface="Arial" panose="020B0604020202020204" pitchFamily="34" charset="0"/>
              </a:rPr>
              <a:t>Tuccio</a:t>
            </a:r>
            <a:r>
              <a:rPr lang="en-GB" sz="800" dirty="0">
                <a:effectLst/>
                <a:latin typeface="Arial" panose="020B0604020202020204" pitchFamily="34" charset="0"/>
                <a:cs typeface="Arial" panose="020B0604020202020204" pitchFamily="34" charset="0"/>
              </a:rPr>
              <a:t>, a carpenter on this Italian island, collected the broken pieces of wood that had washed ashore and crafted crosses to offer a small but powerful symbol of hope for each of the survivors. The Lampedusa Cross is a story of solidarity and love.</a:t>
            </a:r>
            <a:endParaRPr lang="en-GB" sz="800" dirty="0">
              <a:latin typeface="Arial" panose="020B0604020202020204" pitchFamily="34" charset="0"/>
              <a:ea typeface="Verdana"/>
              <a:cs typeface="Arial" panose="020B0604020202020204" pitchFamily="34" charset="0"/>
            </a:endParaRPr>
          </a:p>
          <a:p>
            <a:r>
              <a:rPr lang="en-GB" sz="800" b="1" baseline="0" dirty="0">
                <a:latin typeface="Arial" panose="020B0604020202020204" pitchFamily="34" charset="0"/>
                <a:cs typeface="Arial" panose="020B0604020202020204" pitchFamily="34" charset="0"/>
              </a:rPr>
              <a:t>Picture credit: </a:t>
            </a:r>
            <a:r>
              <a:rPr lang="en-GB" sz="800" b="0" dirty="0">
                <a:latin typeface="Arial" panose="020B0604020202020204" pitchFamily="34" charset="0"/>
                <a:cs typeface="Arial" panose="020B0604020202020204" pitchFamily="34" charset="0"/>
              </a:rPr>
              <a:t>Ben White</a:t>
            </a:r>
            <a:endParaRPr lang="en-GB" sz="8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24</a:t>
            </a:fld>
            <a:endParaRPr lang="en-GB"/>
          </a:p>
        </p:txBody>
      </p:sp>
    </p:spTree>
    <p:extLst>
      <p:ext uri="{BB962C8B-B14F-4D97-AF65-F5344CB8AC3E}">
        <p14:creationId xmlns:p14="http://schemas.microsoft.com/office/powerpoint/2010/main" val="3472079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29839" y="4715153"/>
            <a:ext cx="5588069" cy="4466987"/>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Reader: “</a:t>
            </a:r>
            <a:r>
              <a:rPr lang="en-GB" sz="1100" b="0" i="0" dirty="0">
                <a:solidFill>
                  <a:srgbClr val="000000"/>
                </a:solidFill>
                <a:effectLst/>
                <a:latin typeface="Arial" panose="020B0604020202020204" pitchFamily="34" charset="0"/>
                <a:cs typeface="Arial" panose="020B0604020202020204" pitchFamily="34" charset="0"/>
              </a:rPr>
              <a:t>Later, knowing that everything had now been finished, and so that Scripture would be fulfilled, Jesus said, </a:t>
            </a:r>
            <a:r>
              <a:rPr lang="mr-IN" sz="1100" b="0" i="0" dirty="0">
                <a:solidFill>
                  <a:srgbClr val="000000"/>
                </a:solidFill>
                <a:effectLst/>
                <a:latin typeface="Arial" panose="020B0604020202020204" pitchFamily="34" charset="0"/>
                <a:cs typeface="Arial" panose="020B0604020202020204" pitchFamily="34" charset="0"/>
              </a:rPr>
              <a:t>‘</a:t>
            </a:r>
            <a:r>
              <a:rPr lang="en-GB" sz="1100" b="0" i="0" dirty="0">
                <a:solidFill>
                  <a:srgbClr val="000000"/>
                </a:solidFill>
                <a:effectLst/>
                <a:latin typeface="Arial" panose="020B0604020202020204" pitchFamily="34" charset="0"/>
                <a:cs typeface="Arial" panose="020B0604020202020204" pitchFamily="34" charset="0"/>
              </a:rPr>
              <a:t>I am thirsty.’ </a:t>
            </a:r>
            <a:r>
              <a:rPr lang="en-GB" sz="1100" b="1" i="0" baseline="30000" dirty="0">
                <a:solidFill>
                  <a:srgbClr val="000000"/>
                </a:solidFill>
                <a:effectLst/>
                <a:latin typeface="Arial" panose="020B0604020202020204" pitchFamily="34" charset="0"/>
                <a:cs typeface="Arial" panose="020B0604020202020204" pitchFamily="34" charset="0"/>
              </a:rPr>
              <a:t> </a:t>
            </a:r>
            <a:r>
              <a:rPr lang="en-GB" sz="1100" b="0" i="0" dirty="0">
                <a:solidFill>
                  <a:srgbClr val="000000"/>
                </a:solidFill>
                <a:effectLst/>
                <a:latin typeface="Arial" panose="020B0604020202020204" pitchFamily="34" charset="0"/>
                <a:cs typeface="Arial" panose="020B0604020202020204" pitchFamily="34" charset="0"/>
              </a:rPr>
              <a:t>A jar of wine vinegar was there, so they soaked a sponge in it, put the sponge on a stalk of the hyssop plant, and lifted it to Jesus’ lips. </a:t>
            </a:r>
            <a:r>
              <a:rPr lang="en-GB" sz="1100" b="1" i="0" baseline="30000" dirty="0">
                <a:solidFill>
                  <a:srgbClr val="000000"/>
                </a:solidFill>
                <a:effectLst/>
                <a:latin typeface="Arial" panose="020B0604020202020204" pitchFamily="34" charset="0"/>
                <a:cs typeface="Arial" panose="020B0604020202020204" pitchFamily="34" charset="0"/>
              </a:rPr>
              <a:t> </a:t>
            </a:r>
            <a:r>
              <a:rPr lang="en-GB" sz="1100" b="0" i="0" dirty="0">
                <a:solidFill>
                  <a:srgbClr val="000000"/>
                </a:solidFill>
                <a:effectLst/>
                <a:latin typeface="Arial" panose="020B0604020202020204" pitchFamily="34" charset="0"/>
                <a:cs typeface="Arial" panose="020B0604020202020204" pitchFamily="34" charset="0"/>
              </a:rPr>
              <a:t>When he had received the drink, Jesus said, </a:t>
            </a:r>
            <a:r>
              <a:rPr lang="en-GB" sz="1100" dirty="0">
                <a:latin typeface="Arial" panose="020B0604020202020204" pitchFamily="34" charset="0"/>
                <a:cs typeface="Arial" panose="020B0604020202020204" pitchFamily="34" charset="0"/>
              </a:rPr>
              <a:t>‘</a:t>
            </a:r>
            <a:r>
              <a:rPr lang="en-GB" sz="1100" b="0" i="0" dirty="0">
                <a:solidFill>
                  <a:srgbClr val="000000"/>
                </a:solidFill>
                <a:effectLst/>
                <a:latin typeface="Arial" panose="020B0604020202020204" pitchFamily="34" charset="0"/>
                <a:cs typeface="Arial" panose="020B0604020202020204" pitchFamily="34" charset="0"/>
              </a:rPr>
              <a:t>It is finished.’ With that, he bowed his head and gave up his spirit.” John 19:28-30</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i="1" dirty="0">
              <a:latin typeface="Arial" panose="020B0604020202020204" pitchFamily="34" charset="0"/>
              <a:cs typeface="Arial" panose="020B0604020202020204" pitchFamily="34" charset="0"/>
            </a:endParaRPr>
          </a:p>
          <a:p>
            <a:pPr>
              <a:defRPr/>
            </a:pPr>
            <a:r>
              <a:rPr lang="en-GB" sz="1100" b="1" dirty="0">
                <a:latin typeface="Arial" panose="020B0604020202020204" pitchFamily="34" charset="0"/>
                <a:cs typeface="Arial" panose="020B0604020202020204" pitchFamily="34" charset="0"/>
              </a:rPr>
              <a:t>Reflect: </a:t>
            </a:r>
            <a:r>
              <a:rPr lang="en-GB" sz="1100" b="0" dirty="0">
                <a:latin typeface="Arial" panose="020B0604020202020204" pitchFamily="34" charset="0"/>
                <a:cs typeface="Arial" panose="020B0604020202020204" pitchFamily="34" charset="0"/>
              </a:rPr>
              <a:t>Just before he dies on the cross, Jesus cries out that he is thirsty. We can hear him continue to say these words to us, in our brothers and sisters who each day must </a:t>
            </a:r>
            <a:r>
              <a:rPr lang="en-GB" sz="1100" dirty="0">
                <a:latin typeface="Arial" panose="020B0604020202020204" pitchFamily="34" charset="0"/>
                <a:cs typeface="Arial" panose="020B0604020202020204" pitchFamily="34" charset="0"/>
              </a:rPr>
              <a:t>strive for</a:t>
            </a:r>
            <a:r>
              <a:rPr lang="en-GB" sz="1100" b="0" dirty="0">
                <a:latin typeface="Arial" panose="020B0604020202020204" pitchFamily="34" charset="0"/>
                <a:cs typeface="Arial" panose="020B0604020202020204" pitchFamily="34" charset="0"/>
              </a:rPr>
              <a:t> enough water simply to survive. These last words of Jesus challenge us</a:t>
            </a:r>
            <a:r>
              <a:rPr lang="en-GB" sz="1100" dirty="0">
                <a:latin typeface="Arial" panose="020B0604020202020204" pitchFamily="34" charset="0"/>
                <a:cs typeface="Arial" panose="020B0604020202020204" pitchFamily="34" charset="0"/>
              </a:rPr>
              <a:t>.</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They call us to</a:t>
            </a:r>
            <a:r>
              <a:rPr lang="en-GB" sz="1100" b="0" dirty="0">
                <a:latin typeface="Arial" panose="020B0604020202020204" pitchFamily="34" charset="0"/>
                <a:cs typeface="Arial" panose="020B0604020202020204" pitchFamily="34" charset="0"/>
              </a:rPr>
              <a:t> see </a:t>
            </a:r>
            <a:r>
              <a:rPr lang="en-GB" sz="1100" dirty="0">
                <a:latin typeface="Arial" panose="020B0604020202020204" pitchFamily="34" charset="0"/>
                <a:cs typeface="Arial" panose="020B0604020202020204" pitchFamily="34" charset="0"/>
              </a:rPr>
              <a:t>his </a:t>
            </a:r>
            <a:r>
              <a:rPr lang="en-GB" sz="1100" b="0" dirty="0">
                <a:latin typeface="Arial" panose="020B0604020202020204" pitchFamily="34" charset="0"/>
                <a:cs typeface="Arial" panose="020B0604020202020204" pitchFamily="34" charset="0"/>
              </a:rPr>
              <a:t>face</a:t>
            </a:r>
            <a:r>
              <a:rPr lang="en-GB" sz="1100" dirty="0">
                <a:latin typeface="Arial" panose="020B0604020202020204" pitchFamily="34" charset="0"/>
                <a:cs typeface="Arial" panose="020B0604020202020204" pitchFamily="34" charset="0"/>
              </a:rPr>
              <a:t> in</a:t>
            </a:r>
            <a:r>
              <a:rPr lang="en-GB" sz="1100" b="0" dirty="0">
                <a:latin typeface="Arial" panose="020B0604020202020204" pitchFamily="34" charset="0"/>
                <a:cs typeface="Arial" panose="020B0604020202020204" pitchFamily="34" charset="0"/>
              </a:rPr>
              <a:t> all those who thirst and to reach out to them in love</a:t>
            </a:r>
            <a:r>
              <a:rPr lang="en-GB" sz="1100" dirty="0">
                <a:latin typeface="Arial" panose="020B0604020202020204" pitchFamily="34" charset="0"/>
                <a:cs typeface="Arial" panose="020B0604020202020204" pitchFamily="34" charset="0"/>
              </a:rPr>
              <a:t>. They invite us to make</a:t>
            </a:r>
            <a:r>
              <a:rPr lang="en-GB" sz="1100" b="0" dirty="0">
                <a:latin typeface="Arial" panose="020B0604020202020204" pitchFamily="34" charset="0"/>
                <a:cs typeface="Arial" panose="020B0604020202020204" pitchFamily="34" charset="0"/>
              </a:rPr>
              <a:t> the connections between how we live as individuals and nations and the devastating effect climate change is having on our vulnerable world.</a:t>
            </a:r>
          </a:p>
          <a:p>
            <a:endParaRPr lang="en-GB" sz="1100" b="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Jesus, you know what it’s like</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to feel alone,</a:t>
            </a:r>
            <a:endParaRPr lang="en-GB" sz="1100" baseline="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lost and afraid,</a:t>
            </a:r>
            <a:r>
              <a:rPr lang="en-GB" sz="1100" baseline="0" dirty="0">
                <a:latin typeface="Arial" panose="020B0604020202020204" pitchFamily="34" charset="0"/>
                <a:cs typeface="Arial" panose="020B0604020202020204" pitchFamily="34" charset="0"/>
              </a:rPr>
              <a:t> b</a:t>
            </a:r>
            <a:r>
              <a:rPr lang="en-GB" sz="1100" dirty="0">
                <a:latin typeface="Arial" panose="020B0604020202020204" pitchFamily="34" charset="0"/>
                <a:cs typeface="Arial" panose="020B0604020202020204" pitchFamily="34" charset="0"/>
              </a:rPr>
              <a:t>etrayed and abandoned.</a:t>
            </a:r>
          </a:p>
          <a:p>
            <a:r>
              <a:rPr lang="en-GB" sz="1100" b="0" dirty="0">
                <a:latin typeface="Arial" panose="020B0604020202020204" pitchFamily="34" charset="0"/>
                <a:cs typeface="Arial" panose="020B0604020202020204" pitchFamily="34" charset="0"/>
              </a:rPr>
              <a:t>Walk with us.</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And show us how to walk with others,</a:t>
            </a:r>
          </a:p>
          <a:p>
            <a:r>
              <a:rPr lang="en-GB" sz="1100" dirty="0">
                <a:latin typeface="Arial" panose="020B0604020202020204" pitchFamily="34" charset="0"/>
                <a:cs typeface="Arial" panose="020B0604020202020204" pitchFamily="34" charset="0"/>
              </a:rPr>
              <a:t>who live in fear</a:t>
            </a:r>
            <a:r>
              <a:rPr lang="en-GB" sz="1100" baseline="0" dirty="0">
                <a:latin typeface="Arial" panose="020B0604020202020204" pitchFamily="34" charset="0"/>
                <a:cs typeface="Arial" panose="020B0604020202020204" pitchFamily="34" charset="0"/>
              </a:rPr>
              <a:t> and</a:t>
            </a:r>
            <a:r>
              <a:rPr lang="en-GB" sz="1100" dirty="0">
                <a:latin typeface="Arial" panose="020B0604020202020204" pitchFamily="34" charset="0"/>
                <a:cs typeface="Arial" panose="020B0604020202020204" pitchFamily="34" charset="0"/>
              </a:rPr>
              <a:t> face death</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through hunger, thirst</a:t>
            </a:r>
            <a:r>
              <a:rPr lang="en-GB" sz="1100" baseline="0" dirty="0">
                <a:latin typeface="Arial" panose="020B0604020202020204" pitchFamily="34" charset="0"/>
                <a:cs typeface="Arial" panose="020B0604020202020204" pitchFamily="34" charset="0"/>
              </a:rPr>
              <a:t> and conflict</a:t>
            </a:r>
            <a:r>
              <a:rPr lang="en-GB" sz="1100" dirty="0">
                <a:latin typeface="Arial" panose="020B0604020202020204" pitchFamily="34" charset="0"/>
                <a:cs typeface="Arial" panose="020B0604020202020204" pitchFamily="34" charset="0"/>
              </a:rPr>
              <a:t>.</a:t>
            </a:r>
          </a:p>
          <a:p>
            <a:r>
              <a:rPr lang="en-GB" sz="1100" dirty="0">
                <a:latin typeface="Arial" panose="020B0604020202020204" pitchFamily="34" charset="0"/>
                <a:cs typeface="Arial" panose="020B0604020202020204" pitchFamily="34" charset="0"/>
              </a:rPr>
              <a:t>Show us how to pray</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for sisters and brothers that we have</a:t>
            </a:r>
            <a:r>
              <a:rPr lang="en-GB" sz="1100" baseline="0" dirty="0">
                <a:latin typeface="Arial" panose="020B0604020202020204" pitchFamily="34" charset="0"/>
                <a:cs typeface="Arial" panose="020B0604020202020204" pitchFamily="34" charset="0"/>
              </a:rPr>
              <a:t> never met</a:t>
            </a:r>
            <a:r>
              <a:rPr lang="en-GB" sz="1100" dirty="0">
                <a:latin typeface="Arial" panose="020B0604020202020204" pitchFamily="34" charset="0"/>
                <a:cs typeface="Arial" panose="020B0604020202020204" pitchFamily="34" charset="0"/>
              </a:rPr>
              <a:t>,</a:t>
            </a:r>
          </a:p>
          <a:p>
            <a:r>
              <a:rPr lang="en-GB" sz="1100" dirty="0">
                <a:latin typeface="Arial" panose="020B0604020202020204" pitchFamily="34" charset="0"/>
                <a:cs typeface="Arial" panose="020B0604020202020204" pitchFamily="34" charset="0"/>
              </a:rPr>
              <a:t>but who are always loved by you.</a:t>
            </a:r>
          </a:p>
        </p:txBody>
      </p:sp>
      <p:sp>
        <p:nvSpPr>
          <p:cNvPr id="4" name="Slide Number Placeholder 3"/>
          <p:cNvSpPr>
            <a:spLocks noGrp="1"/>
          </p:cNvSpPr>
          <p:nvPr>
            <p:ph type="sldNum" sz="quarter" idx="10"/>
          </p:nvPr>
        </p:nvSpPr>
        <p:spPr/>
        <p:txBody>
          <a:bodyPr/>
          <a:lstStyle/>
          <a:p>
            <a:fld id="{6AB2571A-8646-431E-BD24-20DF77D09C46}" type="slidenum">
              <a:rPr lang="en-GB" smtClean="0"/>
              <a:pPr/>
              <a:t>25</a:t>
            </a:fld>
            <a:endParaRPr lang="en-GB"/>
          </a:p>
        </p:txBody>
      </p:sp>
    </p:spTree>
    <p:extLst>
      <p:ext uri="{BB962C8B-B14F-4D97-AF65-F5344CB8AC3E}">
        <p14:creationId xmlns:p14="http://schemas.microsoft.com/office/powerpoint/2010/main" val="814524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29839" y="4715153"/>
            <a:ext cx="5588069" cy="4466987"/>
          </a:xfrm>
        </p:spPr>
        <p:txBody>
          <a:bodyPr>
            <a:normAutofit/>
          </a:bodyPr>
          <a:lstStyle/>
          <a:p>
            <a:r>
              <a:rPr lang="en-GB" sz="1000" dirty="0"/>
              <a:t>Image: </a:t>
            </a:r>
            <a:r>
              <a:rPr lang="en-GB" sz="1000" dirty="0" err="1">
                <a:effectLst/>
              </a:rPr>
              <a:t>Abdella</a:t>
            </a:r>
            <a:r>
              <a:rPr lang="en-GB" sz="1000" dirty="0">
                <a:effectLst/>
              </a:rPr>
              <a:t> collects water in a </a:t>
            </a:r>
            <a:r>
              <a:rPr lang="en-GB" sz="1000" dirty="0" err="1">
                <a:effectLst/>
              </a:rPr>
              <a:t>jerrycan</a:t>
            </a:r>
            <a:r>
              <a:rPr lang="en-GB" sz="1000" dirty="0">
                <a:effectLst/>
              </a:rPr>
              <a:t> from a small dirty pool. Ethiopia.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Picture credit: </a:t>
            </a:r>
            <a:r>
              <a:rPr lang="en-GB" sz="1000" dirty="0">
                <a:effectLst/>
              </a:rPr>
              <a:t>Mark Chamberlain/ CAFOD</a:t>
            </a:r>
            <a:endParaRPr lang="en-GB" sz="800" b="0" dirty="0">
              <a:latin typeface="Arial" panose="020B0604020202020204" pitchFamily="34" charset="0"/>
              <a:ea typeface="Verdana" panose="020B0604030504040204" pitchFamily="34" charset="0"/>
              <a:cs typeface="Arial" panose="020B0604020202020204" pitchFamily="34" charset="0"/>
            </a:endParaRPr>
          </a:p>
          <a:p>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26</a:t>
            </a:fld>
            <a:endParaRPr lang="en-GB"/>
          </a:p>
        </p:txBody>
      </p:sp>
    </p:spTree>
    <p:extLst>
      <p:ext uri="{BB962C8B-B14F-4D97-AF65-F5344CB8AC3E}">
        <p14:creationId xmlns:p14="http://schemas.microsoft.com/office/powerpoint/2010/main" val="39485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21293" y="4715153"/>
            <a:ext cx="5811141" cy="4625400"/>
          </a:xfrm>
        </p:spPr>
        <p:txBody>
          <a:bodyPr>
            <a:normAutofit/>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“Joseph of Arimathea, who was a disciple of Jesus, though a secret one because of his fear of the Jews, asked Pilate to let him take away the body of Jesus. Pilate gave him permission; so he came and removed the body.” John 19:38</a:t>
            </a:r>
            <a:endParaRPr lang="en-GB" sz="1100" b="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pPr>
              <a:defRPr/>
            </a:pPr>
            <a:r>
              <a:rPr lang="en-GB" sz="1100" b="1" dirty="0">
                <a:latin typeface="Arial" panose="020B0604020202020204" pitchFamily="34" charset="0"/>
                <a:cs typeface="Arial" panose="020B0604020202020204" pitchFamily="34" charset="0"/>
              </a:rPr>
              <a:t>Reflect: </a:t>
            </a:r>
            <a:r>
              <a:rPr lang="en-GB" sz="1100" b="0" dirty="0">
                <a:latin typeface="Arial" panose="020B0604020202020204" pitchFamily="34" charset="0"/>
                <a:cs typeface="Arial" panose="020B0604020202020204" pitchFamily="34" charset="0"/>
              </a:rPr>
              <a:t>The bodies of those crucified were usually left on the </a:t>
            </a:r>
            <a:r>
              <a:rPr lang="en-GB" sz="1100" dirty="0">
                <a:latin typeface="Arial" panose="020B0604020202020204" pitchFamily="34" charset="0"/>
                <a:cs typeface="Arial" panose="020B0604020202020204" pitchFamily="34" charset="0"/>
              </a:rPr>
              <a:t>cross </a:t>
            </a:r>
            <a:r>
              <a:rPr lang="en-GB" sz="1100" b="0" dirty="0">
                <a:latin typeface="Arial" panose="020B0604020202020204" pitchFamily="34" charset="0"/>
                <a:cs typeface="Arial" panose="020B0604020202020204" pitchFamily="34" charset="0"/>
              </a:rPr>
              <a:t>to decay. Joseph </a:t>
            </a:r>
            <a:r>
              <a:rPr lang="en-GB" sz="1100" b="0" dirty="0">
                <a:effectLst/>
                <a:latin typeface="Arial" panose="020B0604020202020204" pitchFamily="34" charset="0"/>
                <a:ea typeface="Calibri" panose="020F0502020204030204" pitchFamily="34" charset="0"/>
                <a:cs typeface="Arial" panose="020B0604020202020204" pitchFamily="34" charset="0"/>
              </a:rPr>
              <a:t>of Arimathea </a:t>
            </a:r>
            <a:r>
              <a:rPr lang="en-GB" sz="1100" b="0" dirty="0">
                <a:latin typeface="Arial" panose="020B0604020202020204" pitchFamily="34" charset="0"/>
                <a:cs typeface="Arial" panose="020B0604020202020204" pitchFamily="34" charset="0"/>
              </a:rPr>
              <a:t>has been a secret follower of Jesus, but now he finds the courage to go to Pilate and ask for Jesus’ body. He acts despite the fear he must have felt, in order to ensure the lifeless body of his teacher is</a:t>
            </a:r>
            <a:r>
              <a:rPr lang="en-GB" sz="1100" dirty="0">
                <a:latin typeface="Arial" panose="020B0604020202020204" pitchFamily="34" charset="0"/>
                <a:cs typeface="Arial" panose="020B0604020202020204" pitchFamily="34" charset="0"/>
              </a:rPr>
              <a:t>,</a:t>
            </a:r>
            <a:r>
              <a:rPr lang="en-GB" sz="1100" b="0" dirty="0">
                <a:latin typeface="Arial" panose="020B0604020202020204" pitchFamily="34" charset="0"/>
                <a:cs typeface="Arial" panose="020B0604020202020204" pitchFamily="34" charset="0"/>
              </a:rPr>
              <a:t> at least now</a:t>
            </a:r>
            <a:r>
              <a:rPr lang="en-GB" sz="1100" dirty="0">
                <a:latin typeface="Arial" panose="020B0604020202020204" pitchFamily="34" charset="0"/>
                <a:cs typeface="Arial" panose="020B0604020202020204" pitchFamily="34" charset="0"/>
              </a:rPr>
              <a:t>,</a:t>
            </a:r>
            <a:r>
              <a:rPr lang="en-GB" sz="1100" b="0" dirty="0">
                <a:latin typeface="Arial" panose="020B0604020202020204" pitchFamily="34" charset="0"/>
                <a:cs typeface="Arial" panose="020B0604020202020204" pitchFamily="34" charset="0"/>
              </a:rPr>
              <a:t> treated with dignity and gentleness.</a:t>
            </a:r>
            <a:r>
              <a:rPr lang="en-GB" sz="1100" dirty="0">
                <a:latin typeface="Arial" panose="020B0604020202020204" pitchFamily="34" charset="0"/>
                <a:cs typeface="Arial" panose="020B0604020202020204" pitchFamily="34" charset="0"/>
              </a:rPr>
              <a:t> </a:t>
            </a:r>
            <a:endParaRPr lang="en-GB" sz="11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dirty="0">
              <a:effectLst/>
              <a:latin typeface="Arial" panose="020B0604020202020204" pitchFamily="34" charset="0"/>
              <a:ea typeface="Calibri" panose="020F0502020204030204" pitchFamily="34" charset="0"/>
              <a:cs typeface="Arial" panose="020B0604020202020204" pitchFamily="34" charset="0"/>
            </a:endParaRPr>
          </a:p>
          <a:p>
            <a:pPr>
              <a:defRPr/>
            </a:pPr>
            <a:r>
              <a:rPr lang="en-GB" sz="1100" dirty="0">
                <a:effectLst/>
                <a:latin typeface="Arial" panose="020B0604020202020204" pitchFamily="34" charset="0"/>
                <a:ea typeface="Calibri" panose="020F0502020204030204" pitchFamily="34" charset="0"/>
                <a:cs typeface="Arial" panose="020B0604020202020204" pitchFamily="34" charset="0"/>
              </a:rPr>
              <a:t>We pray that at times of difficulty we too will choose to do what is right. That we will commit to compassion</a:t>
            </a:r>
            <a:r>
              <a:rPr lang="en-GB" sz="1100" dirty="0">
                <a:latin typeface="Arial" panose="020B0604020202020204" pitchFamily="34" charset="0"/>
                <a:ea typeface="Calibri" panose="020F0502020204030204" pitchFamily="34" charset="0"/>
                <a:cs typeface="Arial" panose="020B0604020202020204" pitchFamily="34" charset="0"/>
              </a:rPr>
              <a:t> and uphold dignity.</a:t>
            </a:r>
            <a:endParaRPr lang="en-GB" sz="1100" dirty="0">
              <a:effectLst/>
              <a:latin typeface="Arial" panose="020B0604020202020204" pitchFamily="34" charset="0"/>
              <a:ea typeface="Calibri" panose="020F050202020403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Jesus, you knew what it meant</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to have friends,</a:t>
            </a:r>
          </a:p>
          <a:p>
            <a:r>
              <a:rPr lang="en-GB" sz="1100" dirty="0">
                <a:latin typeface="Arial" panose="020B0604020202020204" pitchFamily="34" charset="0"/>
                <a:cs typeface="Arial" panose="020B0604020202020204" pitchFamily="34" charset="0"/>
              </a:rPr>
              <a:t>who risked their own lives</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to take your body from the cross.</a:t>
            </a:r>
          </a:p>
          <a:p>
            <a:r>
              <a:rPr lang="en-GB" sz="1100" b="0" dirty="0">
                <a:latin typeface="Arial" panose="020B0604020202020204" pitchFamily="34" charset="0"/>
                <a:cs typeface="Arial" panose="020B0604020202020204" pitchFamily="34" charset="0"/>
              </a:rPr>
              <a:t>Walk with us.</a:t>
            </a:r>
          </a:p>
          <a:p>
            <a:r>
              <a:rPr lang="en-GB" sz="1100" dirty="0">
                <a:latin typeface="Arial" panose="020B0604020202020204" pitchFamily="34" charset="0"/>
                <a:cs typeface="Arial" panose="020B0604020202020204" pitchFamily="34" charset="0"/>
              </a:rPr>
              <a:t>Show us how to be friends to those close to us and to those far away.</a:t>
            </a:r>
          </a:p>
          <a:p>
            <a:r>
              <a:rPr lang="en-GB" sz="1100" dirty="0">
                <a:latin typeface="Arial" panose="020B0604020202020204" pitchFamily="34" charset="0"/>
                <a:cs typeface="Arial" panose="020B0604020202020204" pitchFamily="34" charset="0"/>
              </a:rPr>
              <a:t>Teach us to see you in everybody,</a:t>
            </a:r>
          </a:p>
          <a:p>
            <a:r>
              <a:rPr lang="en-GB" sz="1100" dirty="0">
                <a:latin typeface="Arial" panose="020B0604020202020204" pitchFamily="34" charset="0"/>
                <a:cs typeface="Arial" panose="020B0604020202020204" pitchFamily="34" charset="0"/>
              </a:rPr>
              <a:t>to be kind, loving</a:t>
            </a:r>
            <a:r>
              <a:rPr lang="en-GB" sz="1100" baseline="0" dirty="0">
                <a:latin typeface="Arial" panose="020B0604020202020204" pitchFamily="34" charset="0"/>
                <a:cs typeface="Arial" panose="020B0604020202020204" pitchFamily="34" charset="0"/>
              </a:rPr>
              <a:t> and</a:t>
            </a:r>
            <a:r>
              <a:rPr lang="en-GB" sz="1100" dirty="0">
                <a:latin typeface="Arial" panose="020B0604020202020204" pitchFamily="34" charset="0"/>
                <a:cs typeface="Arial" panose="020B0604020202020204" pitchFamily="34" charset="0"/>
              </a:rPr>
              <a:t> strong.</a:t>
            </a:r>
          </a:p>
          <a:p>
            <a:r>
              <a:rPr lang="en-GB" sz="1100" dirty="0">
                <a:latin typeface="Arial" panose="020B0604020202020204" pitchFamily="34" charset="0"/>
                <a:cs typeface="Arial" panose="020B0604020202020204" pitchFamily="34" charset="0"/>
              </a:rPr>
              <a:t>To be like you.</a:t>
            </a:r>
          </a:p>
        </p:txBody>
      </p:sp>
      <p:sp>
        <p:nvSpPr>
          <p:cNvPr id="4" name="Slide Number Placeholder 3"/>
          <p:cNvSpPr>
            <a:spLocks noGrp="1"/>
          </p:cNvSpPr>
          <p:nvPr>
            <p:ph type="sldNum" sz="quarter" idx="10"/>
          </p:nvPr>
        </p:nvSpPr>
        <p:spPr/>
        <p:txBody>
          <a:bodyPr/>
          <a:lstStyle/>
          <a:p>
            <a:fld id="{6AB2571A-8646-431E-BD24-20DF77D09C46}" type="slidenum">
              <a:rPr lang="en-GB" smtClean="0"/>
              <a:pPr/>
              <a:t>27</a:t>
            </a:fld>
            <a:endParaRPr lang="en-GB"/>
          </a:p>
        </p:txBody>
      </p:sp>
    </p:spTree>
    <p:extLst>
      <p:ext uri="{BB962C8B-B14F-4D97-AF65-F5344CB8AC3E}">
        <p14:creationId xmlns:p14="http://schemas.microsoft.com/office/powerpoint/2010/main" val="1848378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521293" y="4715153"/>
            <a:ext cx="5811141" cy="4625400"/>
          </a:xfrm>
        </p:spPr>
        <p:txBody>
          <a:bodyPr>
            <a:normAutofit/>
          </a:bodyPr>
          <a:lstStyle/>
          <a:p>
            <a:r>
              <a:rPr lang="en-GB" sz="1200" b="1" i="0" dirty="0">
                <a:solidFill>
                  <a:srgbClr val="39393C"/>
                </a:solidFill>
                <a:effectLst/>
                <a:latin typeface="Inter"/>
              </a:rPr>
              <a:t>Image: </a:t>
            </a:r>
            <a:r>
              <a:rPr lang="en-GB" sz="1200" b="0" i="0" dirty="0">
                <a:solidFill>
                  <a:srgbClr val="39393C"/>
                </a:solidFill>
                <a:effectLst/>
                <a:latin typeface="Inter"/>
              </a:rPr>
              <a:t>Caritas Bangladesh staff, wearing PPE,  have been providing water points and hygiene kits and sharing messages in Cox’s Bazar camp to protect Rohingya refugees from the spread of coronavirus.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39393C"/>
                </a:solidFill>
                <a:effectLst/>
                <a:latin typeface="Inter"/>
                <a:cs typeface="Arial" panose="020B0604020202020204" pitchFamily="34" charset="0"/>
              </a:rPr>
              <a:t>Picture</a:t>
            </a:r>
            <a:r>
              <a:rPr lang="en-GB" sz="1200" b="0" i="0" dirty="0">
                <a:solidFill>
                  <a:srgbClr val="39393C"/>
                </a:solidFill>
                <a:effectLst/>
                <a:latin typeface="Inter"/>
                <a:cs typeface="Arial" panose="020B0604020202020204" pitchFamily="34" charset="0"/>
              </a:rPr>
              <a:t> </a:t>
            </a:r>
            <a:r>
              <a:rPr lang="en-GB" sz="1200" b="1" i="0" dirty="0">
                <a:solidFill>
                  <a:srgbClr val="39393C"/>
                </a:solidFill>
                <a:effectLst/>
                <a:latin typeface="Inter"/>
                <a:cs typeface="Arial" panose="020B0604020202020204" pitchFamily="34" charset="0"/>
              </a:rPr>
              <a:t>credit: </a:t>
            </a:r>
            <a:r>
              <a:rPr lang="en-GB" sz="1000" b="0" i="0" dirty="0" err="1">
                <a:solidFill>
                  <a:srgbClr val="39393C"/>
                </a:solidFill>
                <a:effectLst/>
                <a:latin typeface="Inter"/>
              </a:rPr>
              <a:t>Ginea</a:t>
            </a:r>
            <a:r>
              <a:rPr lang="en-GB" sz="1000" b="0" i="0" dirty="0">
                <a:solidFill>
                  <a:srgbClr val="39393C"/>
                </a:solidFill>
                <a:effectLst/>
                <a:latin typeface="Inter"/>
              </a:rPr>
              <a:t>/Caritas Bangladesh</a:t>
            </a: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28</a:t>
            </a:fld>
            <a:endParaRPr lang="en-GB"/>
          </a:p>
        </p:txBody>
      </p:sp>
    </p:spTree>
    <p:extLst>
      <p:ext uri="{BB962C8B-B14F-4D97-AF65-F5344CB8AC3E}">
        <p14:creationId xmlns:p14="http://schemas.microsoft.com/office/powerpoint/2010/main" val="1460400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“Joseph bought a linen cloth, and taking down the body, wrapped it in the linen cloth, and laid it in a tomb that had been hewn out of the rock. He then rolled a stone against the door of the tomb. Mary Magdalene and Mary the mother of Joseph saw where the body was laid.” Mark 15: 45-47</a:t>
            </a:r>
            <a:endParaRPr lang="en-GB" sz="1100" b="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r>
              <a:rPr lang="en-GB" sz="1100" b="0" dirty="0">
                <a:latin typeface="Arial" panose="020B0604020202020204" pitchFamily="34" charset="0"/>
                <a:cs typeface="Arial" panose="020B0604020202020204" pitchFamily="34" charset="0"/>
              </a:rPr>
              <a:t>There has been little time to prepare Jesus’ body for burial. Joseph </a:t>
            </a:r>
            <a:r>
              <a:rPr lang="en-GB" sz="1100" dirty="0">
                <a:latin typeface="Arial" panose="020B0604020202020204" pitchFamily="34" charset="0"/>
                <a:cs typeface="Arial" panose="020B0604020202020204" pitchFamily="34" charset="0"/>
              </a:rPr>
              <a:t>has </a:t>
            </a:r>
            <a:r>
              <a:rPr lang="en-GB" sz="1100" b="0" dirty="0">
                <a:latin typeface="Arial" panose="020B0604020202020204" pitchFamily="34" charset="0"/>
                <a:cs typeface="Arial" panose="020B0604020202020204" pitchFamily="34" charset="0"/>
              </a:rPr>
              <a:t>to move quickly to place it in the tomb before the Sabbath begins. He wraps it a simple linen cloth and rolls the stone over the door. The disciples have scattered in fear and grief and it seems like the end.</a:t>
            </a:r>
          </a:p>
          <a:p>
            <a:endParaRPr lang="en-GB" sz="1100" b="0" dirty="0">
              <a:latin typeface="Arial" panose="020B0604020202020204" pitchFamily="34" charset="0"/>
              <a:cs typeface="Arial" panose="020B0604020202020204" pitchFamily="34" charset="0"/>
            </a:endParaRPr>
          </a:p>
          <a:p>
            <a:pPr>
              <a:defRPr/>
            </a:pPr>
            <a:r>
              <a:rPr lang="en-GB" sz="1100" b="0" dirty="0">
                <a:latin typeface="Arial" panose="020B0604020202020204" pitchFamily="34" charset="0"/>
                <a:cs typeface="Arial" panose="020B0604020202020204" pitchFamily="34" charset="0"/>
              </a:rPr>
              <a:t>We too must act quickly if we are to protect our </a:t>
            </a:r>
            <a:r>
              <a:rPr lang="en-GB" sz="1100" dirty="0">
                <a:latin typeface="Arial" panose="020B0604020202020204" pitchFamily="34" charset="0"/>
                <a:cs typeface="Arial" panose="020B0604020202020204" pitchFamily="34" charset="0"/>
              </a:rPr>
              <a:t>common home, the earth, </a:t>
            </a:r>
            <a:r>
              <a:rPr lang="en-GB" sz="1100" b="0" dirty="0">
                <a:latin typeface="Arial" panose="020B0604020202020204" pitchFamily="34" charset="0"/>
                <a:cs typeface="Arial" panose="020B0604020202020204" pitchFamily="34" charset="0"/>
              </a:rPr>
              <a:t>for future generations.</a:t>
            </a:r>
            <a:r>
              <a:rPr lang="en-GB" sz="1100" dirty="0">
                <a:latin typeface="Arial" panose="020B0604020202020204" pitchFamily="34" charset="0"/>
                <a:cs typeface="Arial" panose="020B0604020202020204" pitchFamily="34" charset="0"/>
              </a:rPr>
              <a:t> </a:t>
            </a:r>
            <a:r>
              <a:rPr lang="en-GB" sz="1100" b="0" dirty="0">
                <a:latin typeface="Arial" panose="020B0604020202020204" pitchFamily="34" charset="0"/>
                <a:cs typeface="Arial" panose="020B0604020202020204" pitchFamily="34" charset="0"/>
              </a:rPr>
              <a:t> We pray that we </a:t>
            </a:r>
            <a:r>
              <a:rPr lang="en-GB" sz="1100" dirty="0">
                <a:latin typeface="Arial" panose="020B0604020202020204" pitchFamily="34" charset="0"/>
                <a:cs typeface="Arial" panose="020B0604020202020204" pitchFamily="34" charset="0"/>
              </a:rPr>
              <a:t>may have</a:t>
            </a:r>
            <a:r>
              <a:rPr lang="en-GB" sz="1100" b="0" dirty="0">
                <a:latin typeface="Arial" panose="020B0604020202020204" pitchFamily="34" charset="0"/>
                <a:cs typeface="Arial" panose="020B0604020202020204" pitchFamily="34" charset="0"/>
              </a:rPr>
              <a:t> a sense of urgency and hope, even in dark times, as we seek to make a difference.</a:t>
            </a:r>
            <a:r>
              <a:rPr lang="en-GB" sz="1100" dirty="0">
                <a:latin typeface="Arial" panose="020B0604020202020204" pitchFamily="34" charset="0"/>
                <a:cs typeface="Arial" panose="020B0604020202020204" pitchFamily="34" charset="0"/>
              </a:rPr>
              <a:t> </a:t>
            </a:r>
            <a:endParaRPr lang="en-GB" sz="1100" b="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 </a:t>
            </a:r>
          </a:p>
          <a:p>
            <a:r>
              <a:rPr lang="en-GB" sz="1100" b="1" dirty="0">
                <a:latin typeface="Arial" panose="020B0604020202020204" pitchFamily="34" charset="0"/>
                <a:cs typeface="Arial" panose="020B0604020202020204" pitchFamily="34" charset="0"/>
              </a:rPr>
              <a:t>Prayer:</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Jesus, as you were sealed in the tomb</a:t>
            </a:r>
          </a:p>
          <a:p>
            <a:r>
              <a:rPr lang="en-GB" sz="1100" dirty="0">
                <a:latin typeface="Arial" panose="020B0604020202020204" pitchFamily="34" charset="0"/>
                <a:cs typeface="Arial" panose="020B0604020202020204" pitchFamily="34" charset="0"/>
              </a:rPr>
              <a:t>those who loved you felt sad and alone.</a:t>
            </a:r>
          </a:p>
          <a:p>
            <a:r>
              <a:rPr lang="en-GB" sz="1100" dirty="0">
                <a:latin typeface="Arial" panose="020B0604020202020204" pitchFamily="34" charset="0"/>
                <a:cs typeface="Arial" panose="020B0604020202020204" pitchFamily="34" charset="0"/>
              </a:rPr>
              <a:t>They did not know what to do. </a:t>
            </a:r>
          </a:p>
          <a:p>
            <a:r>
              <a:rPr lang="en-GB" sz="1100" b="0" dirty="0">
                <a:latin typeface="Arial" panose="020B0604020202020204" pitchFamily="34" charset="0"/>
                <a:cs typeface="Arial" panose="020B0604020202020204" pitchFamily="34" charset="0"/>
              </a:rPr>
              <a:t>Walk with us.</a:t>
            </a:r>
          </a:p>
          <a:p>
            <a:r>
              <a:rPr lang="en-GB" sz="1100" dirty="0">
                <a:latin typeface="Arial" panose="020B0604020202020204" pitchFamily="34" charset="0"/>
                <a:cs typeface="Arial" panose="020B0604020202020204" pitchFamily="34" charset="0"/>
              </a:rPr>
              <a:t>Guide us in difficult times,</a:t>
            </a:r>
          </a:p>
          <a:p>
            <a:r>
              <a:rPr lang="en-GB" sz="1100" dirty="0">
                <a:latin typeface="Arial" panose="020B0604020202020204" pitchFamily="34" charset="0"/>
                <a:cs typeface="Arial" panose="020B0604020202020204" pitchFamily="34" charset="0"/>
              </a:rPr>
              <a:t>so that we can share you with our sisters and brothers</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when they feel sad and alone. </a:t>
            </a:r>
          </a:p>
        </p:txBody>
      </p:sp>
      <p:sp>
        <p:nvSpPr>
          <p:cNvPr id="4" name="Slide Number Placeholder 3"/>
          <p:cNvSpPr>
            <a:spLocks noGrp="1"/>
          </p:cNvSpPr>
          <p:nvPr>
            <p:ph type="sldNum" sz="quarter" idx="10"/>
          </p:nvPr>
        </p:nvSpPr>
        <p:spPr/>
        <p:txBody>
          <a:bodyPr/>
          <a:lstStyle/>
          <a:p>
            <a:fld id="{6AB2571A-8646-431E-BD24-20DF77D09C46}" type="slidenum">
              <a:rPr lang="en-GB" smtClean="0"/>
              <a:pPr/>
              <a:t>29</a:t>
            </a:fld>
            <a:endParaRPr lang="en-GB"/>
          </a:p>
        </p:txBody>
      </p:sp>
    </p:spTree>
    <p:extLst>
      <p:ext uri="{BB962C8B-B14F-4D97-AF65-F5344CB8AC3E}">
        <p14:creationId xmlns:p14="http://schemas.microsoft.com/office/powerpoint/2010/main" val="385473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8" y="4715154"/>
            <a:ext cx="5268105" cy="4155382"/>
          </a:xfrm>
        </p:spPr>
        <p:txBody>
          <a:bodyPr>
            <a:normAutofit fontScale="92500" lnSpcReduction="20000"/>
          </a:bodyPr>
          <a:lstStyle/>
          <a:p>
            <a:r>
              <a:rPr lang="en-GB" sz="1100" b="1" dirty="0">
                <a:latin typeface="Arial" panose="020B0604020202020204" pitchFamily="34" charset="0"/>
                <a:ea typeface="Verdana" panose="020B0604030504040204" pitchFamily="34" charset="0"/>
                <a:cs typeface="Arial" panose="020B0604020202020204" pitchFamily="34" charset="0"/>
              </a:rPr>
              <a:t>Reader: </a:t>
            </a:r>
            <a:r>
              <a:rPr lang="en-GB" sz="1100" b="0" dirty="0">
                <a:latin typeface="Arial" panose="020B0604020202020204" pitchFamily="34" charset="0"/>
                <a:ea typeface="Verdana" panose="020B0604030504040204" pitchFamily="34" charset="0"/>
                <a:cs typeface="Arial" panose="020B0604020202020204" pitchFamily="34" charset="0"/>
              </a:rPr>
              <a:t>“The governor again said to them, ‘Which of the two do you want me to release for you?’ And they said, ‘Barabbas’. Pilate said to them, ‘Then what should I do with Jesus who is called the Messiah?’ All of them said, ‘Let him be crucified!’… </a:t>
            </a:r>
            <a:r>
              <a:rPr lang="en-GB" sz="1100" b="0" i="0" dirty="0">
                <a:solidFill>
                  <a:srgbClr val="000000"/>
                </a:solidFill>
                <a:effectLst/>
                <a:latin typeface="Arial" panose="020B0604020202020204" pitchFamily="34" charset="0"/>
                <a:cs typeface="Arial" panose="020B0604020202020204" pitchFamily="34" charset="0"/>
              </a:rPr>
              <a:t>When Pilate saw that it was no use to go on, but that a riot might break out, he took some water and washed his hands in front of the crowd ….</a:t>
            </a:r>
            <a:r>
              <a:rPr lang="en-GB" sz="1100" b="0" dirty="0">
                <a:latin typeface="Arial" panose="020B0604020202020204" pitchFamily="34" charset="0"/>
                <a:ea typeface="Verdana" panose="020B0604030504040204" pitchFamily="34" charset="0"/>
                <a:cs typeface="Arial" panose="020B0604020202020204" pitchFamily="34" charset="0"/>
              </a:rPr>
              <a:t>Pilate released Barabbas for the crowd; and after flogging Jesus, he handed him over to be crucified.” </a:t>
            </a:r>
          </a:p>
          <a:p>
            <a:r>
              <a:rPr lang="en-GB" sz="1100" b="0" i="1" dirty="0">
                <a:latin typeface="Arial" panose="020B0604020202020204" pitchFamily="34" charset="0"/>
                <a:ea typeface="Verdana" panose="020B0604030504040204" pitchFamily="34" charset="0"/>
                <a:cs typeface="Arial" panose="020B0604020202020204" pitchFamily="34" charset="0"/>
              </a:rPr>
              <a:t>Matthew 27:21-26</a:t>
            </a:r>
            <a:endParaRPr lang="en-GB" sz="1100" dirty="0">
              <a:latin typeface="Arial" panose="020B0604020202020204" pitchFamily="34" charset="0"/>
              <a:cs typeface="Arial" panose="020B0604020202020204" pitchFamily="34" charset="0"/>
            </a:endParaRPr>
          </a:p>
          <a:p>
            <a:endParaRPr lang="en-GB" sz="1100" b="0" dirty="0">
              <a:latin typeface="Arial" panose="020B0604020202020204" pitchFamily="34" charset="0"/>
              <a:ea typeface="Verdana" panose="020B0604030504040204" pitchFamily="34" charset="0"/>
              <a:cs typeface="Arial" panose="020B0604020202020204" pitchFamily="34" charset="0"/>
            </a:endParaRPr>
          </a:p>
          <a:p>
            <a:r>
              <a:rPr lang="en-GB" sz="1100" b="1" dirty="0">
                <a:latin typeface="Arial" panose="020B0604020202020204" pitchFamily="34" charset="0"/>
                <a:ea typeface="Verdana" panose="020B0604030504040204" pitchFamily="34" charset="0"/>
                <a:cs typeface="Arial" panose="020B0604020202020204" pitchFamily="34" charset="0"/>
              </a:rPr>
              <a:t>Leader: </a:t>
            </a:r>
            <a:r>
              <a:rPr lang="en-GB" sz="1100" b="0" dirty="0">
                <a:latin typeface="Arial" panose="020B0604020202020204" pitchFamily="34" charset="0"/>
                <a:ea typeface="Verdana" panose="020B0604030504040204" pitchFamily="34" charset="0"/>
                <a:cs typeface="Arial" panose="020B0604020202020204" pitchFamily="34" charset="0"/>
              </a:rPr>
              <a:t>We adore you, O Christ, and we praise you,</a:t>
            </a:r>
          </a:p>
          <a:p>
            <a:r>
              <a:rPr lang="en-GB" sz="1100" b="1" dirty="0">
                <a:latin typeface="Arial" panose="020B0604020202020204" pitchFamily="34" charset="0"/>
                <a:ea typeface="Verdana" panose="020B0604030504040204" pitchFamily="34" charset="0"/>
                <a:cs typeface="Arial" panose="020B0604020202020204" pitchFamily="34" charset="0"/>
              </a:rPr>
              <a:t>All: because by your Holy Cross you have redeemed the world.</a:t>
            </a:r>
          </a:p>
          <a:p>
            <a:r>
              <a:rPr lang="en-GB" sz="1100" dirty="0">
                <a:latin typeface="Arial" panose="020B0604020202020204" pitchFamily="34" charset="0"/>
                <a:ea typeface="Verdana" panose="020B0604030504040204" pitchFamily="34" charset="0"/>
                <a:cs typeface="Arial" panose="020B0604020202020204" pitchFamily="34" charset="0"/>
              </a:rPr>
              <a:t> </a:t>
            </a:r>
          </a:p>
          <a:p>
            <a:r>
              <a:rPr lang="en-GB" sz="1100" b="1" dirty="0">
                <a:latin typeface="Arial" panose="020B0604020202020204" pitchFamily="34" charset="0"/>
                <a:ea typeface="Verdana"/>
                <a:cs typeface="Arial" panose="020B0604020202020204" pitchFamily="34" charset="0"/>
              </a:rPr>
              <a:t>Reflect:</a:t>
            </a:r>
          </a:p>
          <a:p>
            <a:r>
              <a:rPr lang="en-GB" sz="1100" b="0" i="0" dirty="0">
                <a:latin typeface="Arial" panose="020B0604020202020204" pitchFamily="34" charset="0"/>
                <a:ea typeface="Verdana"/>
                <a:cs typeface="Arial" panose="020B0604020202020204" pitchFamily="34" charset="0"/>
              </a:rPr>
              <a:t>Jesus stands silent and composed as the crowd calls for his death. Pilate finds no guilt in Jesus, yet he is still condemned.</a:t>
            </a:r>
          </a:p>
          <a:p>
            <a:endParaRPr lang="en-GB" sz="1100" b="0" i="0" dirty="0">
              <a:latin typeface="Arial" panose="020B0604020202020204" pitchFamily="34" charset="0"/>
              <a:ea typeface="Verdana"/>
              <a:cs typeface="Arial" panose="020B0604020202020204" pitchFamily="34" charset="0"/>
            </a:endParaRPr>
          </a:p>
          <a:p>
            <a:r>
              <a:rPr lang="en-GB" sz="1100" b="0" i="0" dirty="0">
                <a:latin typeface="Arial" panose="020B0604020202020204" pitchFamily="34" charset="0"/>
                <a:ea typeface="Verdana"/>
                <a:cs typeface="Arial" panose="020B0604020202020204" pitchFamily="34" charset="0"/>
              </a:rPr>
              <a:t>In our world today many are condemned to lives of hardship and poverty. Ethiopia has one of the lowest worldwide carbon footprints and yet is one of the countries most vulnerable to climate change</a:t>
            </a:r>
            <a:r>
              <a:rPr lang="en-GB" sz="1100" dirty="0">
                <a:latin typeface="Arial" panose="020B0604020202020204" pitchFamily="34" charset="0"/>
                <a:ea typeface="Verdana"/>
                <a:cs typeface="Arial" panose="020B0604020202020204" pitchFamily="34" charset="0"/>
              </a:rPr>
              <a:t>.</a:t>
            </a:r>
            <a:r>
              <a:rPr lang="en-GB" sz="1100" b="0" i="0" dirty="0">
                <a:latin typeface="Arial" panose="020B0604020202020204" pitchFamily="34" charset="0"/>
                <a:ea typeface="Verdana"/>
                <a:cs typeface="Arial" panose="020B0604020202020204" pitchFamily="34" charset="0"/>
              </a:rPr>
              <a:t> </a:t>
            </a:r>
            <a:r>
              <a:rPr lang="en-GB" sz="1100" dirty="0">
                <a:latin typeface="Arial" panose="020B0604020202020204" pitchFamily="34" charset="0"/>
                <a:ea typeface="Verdana"/>
                <a:cs typeface="Arial" panose="020B0604020202020204" pitchFamily="34" charset="0"/>
              </a:rPr>
              <a:t>Many people are impacted by the </a:t>
            </a:r>
            <a:r>
              <a:rPr lang="en-GB" sz="1100" b="0" i="0" dirty="0">
                <a:latin typeface="Arial" panose="020B0604020202020204" pitchFamily="34" charset="0"/>
                <a:ea typeface="Verdana"/>
                <a:cs typeface="Arial" panose="020B0604020202020204" pitchFamily="34" charset="0"/>
              </a:rPr>
              <a:t>severe drought this causes.</a:t>
            </a:r>
          </a:p>
          <a:p>
            <a:endParaRPr lang="en-GB" sz="1100" b="0" i="0" dirty="0">
              <a:latin typeface="Arial" panose="020B0604020202020204" pitchFamily="34" charset="0"/>
              <a:ea typeface="Verdana"/>
              <a:cs typeface="Arial" panose="020B0604020202020204" pitchFamily="34" charset="0"/>
            </a:endParaRPr>
          </a:p>
          <a:p>
            <a:r>
              <a:rPr lang="en-GB" sz="1100" b="0" i="0" dirty="0">
                <a:latin typeface="Arial" panose="020B0604020202020204" pitchFamily="34" charset="0"/>
                <a:ea typeface="Verdana"/>
                <a:cs typeface="Arial" panose="020B0604020202020204" pitchFamily="34" charset="0"/>
              </a:rPr>
              <a:t>What is our response? Do we wash our hands of our</a:t>
            </a:r>
            <a:r>
              <a:rPr lang="en-GB" sz="1100" dirty="0">
                <a:latin typeface="Arial" panose="020B0604020202020204" pitchFamily="34" charset="0"/>
                <a:ea typeface="Verdana"/>
                <a:cs typeface="Arial" panose="020B0604020202020204" pitchFamily="34" charset="0"/>
              </a:rPr>
              <a:t> </a:t>
            </a:r>
            <a:r>
              <a:rPr lang="en-GB" sz="1100" b="0" i="0" dirty="0">
                <a:latin typeface="Arial" panose="020B0604020202020204" pitchFamily="34" charset="0"/>
                <a:ea typeface="Verdana"/>
                <a:cs typeface="Arial" panose="020B0604020202020204" pitchFamily="34" charset="0"/>
              </a:rPr>
              <a:t>brothers and sisters or seek to act in solidarity?</a:t>
            </a:r>
          </a:p>
          <a:p>
            <a:r>
              <a:rPr lang="en-GB" sz="1100" dirty="0">
                <a:latin typeface="Arial" panose="020B0604020202020204" pitchFamily="34" charset="0"/>
                <a:ea typeface="Verdana" panose="020B0604030504040204" pitchFamily="34" charset="0"/>
                <a:cs typeface="Arial" panose="020B0604020202020204" pitchFamily="34" charset="0"/>
              </a:rPr>
              <a:t> </a:t>
            </a:r>
          </a:p>
          <a:p>
            <a:r>
              <a:rPr lang="en-GB" sz="1100" b="1" dirty="0">
                <a:latin typeface="Arial" panose="020B0604020202020204" pitchFamily="34" charset="0"/>
                <a:ea typeface="Verdana" panose="020B0604030504040204" pitchFamily="34" charset="0"/>
                <a:cs typeface="Arial" panose="020B0604020202020204" pitchFamily="34" charset="0"/>
              </a:rPr>
              <a:t>Prayer:</a:t>
            </a:r>
            <a:endParaRPr lang="en-GB" sz="1100" dirty="0">
              <a:latin typeface="Arial" panose="020B0604020202020204" pitchFamily="34" charset="0"/>
              <a:ea typeface="Verdana" panose="020B0604030504040204" pitchFamily="34" charset="0"/>
              <a:cs typeface="Arial" panose="020B0604020202020204" pitchFamily="34" charset="0"/>
            </a:endParaRPr>
          </a:p>
          <a:p>
            <a:r>
              <a:rPr lang="en-GB" sz="1100" dirty="0">
                <a:latin typeface="Arial" panose="020B0604020202020204" pitchFamily="34" charset="0"/>
                <a:ea typeface="Verdana" panose="020B0604030504040204" pitchFamily="34" charset="0"/>
                <a:cs typeface="Arial" panose="020B0604020202020204" pitchFamily="34" charset="0"/>
              </a:rPr>
              <a:t>Jesus, you know what it means to stand alone</a:t>
            </a:r>
          </a:p>
          <a:p>
            <a:r>
              <a:rPr lang="en-GB" sz="1100" dirty="0">
                <a:latin typeface="Arial" panose="020B0604020202020204" pitchFamily="34" charset="0"/>
                <a:ea typeface="Verdana" panose="020B0604030504040204" pitchFamily="34" charset="0"/>
                <a:cs typeface="Arial" panose="020B0604020202020204" pitchFamily="34" charset="0"/>
              </a:rPr>
              <a:t>in front of those who reject you and don’t understand you.</a:t>
            </a:r>
          </a:p>
          <a:p>
            <a:r>
              <a:rPr lang="en-GB" sz="1100" b="0" dirty="0">
                <a:latin typeface="Arial" panose="020B0604020202020204" pitchFamily="34" charset="0"/>
                <a:ea typeface="Verdana" panose="020B0604030504040204" pitchFamily="34" charset="0"/>
                <a:cs typeface="Arial" panose="020B0604020202020204" pitchFamily="34" charset="0"/>
              </a:rPr>
              <a:t>Walk with us.</a:t>
            </a:r>
          </a:p>
          <a:p>
            <a:r>
              <a:rPr lang="en-GB" sz="1100" dirty="0">
                <a:latin typeface="Arial" panose="020B0604020202020204" pitchFamily="34" charset="0"/>
                <a:ea typeface="Verdana" panose="020B0604030504040204" pitchFamily="34" charset="0"/>
                <a:cs typeface="Arial" panose="020B0604020202020204" pitchFamily="34" charset="0"/>
              </a:rPr>
              <a:t>When we feel that we can’t make a difference,</a:t>
            </a:r>
            <a:r>
              <a:rPr lang="en-GB" sz="1100" baseline="0" dirty="0">
                <a:latin typeface="Arial" panose="020B0604020202020204" pitchFamily="34" charset="0"/>
                <a:ea typeface="Verdana" panose="020B0604030504040204" pitchFamily="34" charset="0"/>
                <a:cs typeface="Arial" panose="020B0604020202020204" pitchFamily="34" charset="0"/>
              </a:rPr>
              <a:t> </a:t>
            </a:r>
            <a:r>
              <a:rPr lang="en-GB" sz="1100" dirty="0">
                <a:latin typeface="Arial" panose="020B0604020202020204" pitchFamily="34" charset="0"/>
                <a:ea typeface="Verdana" panose="020B0604030504040204" pitchFamily="34" charset="0"/>
                <a:cs typeface="Arial" panose="020B0604020202020204" pitchFamily="34" charset="0"/>
              </a:rPr>
              <a:t>help us to keep going.</a:t>
            </a:r>
          </a:p>
          <a:p>
            <a:r>
              <a:rPr lang="en-GB" sz="1100" dirty="0">
                <a:latin typeface="Arial" panose="020B0604020202020204" pitchFamily="34" charset="0"/>
                <a:ea typeface="Verdana" panose="020B0604030504040204" pitchFamily="34" charset="0"/>
                <a:cs typeface="Arial" panose="020B0604020202020204" pitchFamily="34" charset="0"/>
              </a:rPr>
              <a:t>Teach us to share your love.</a:t>
            </a:r>
          </a:p>
          <a:p>
            <a:br>
              <a:rPr lang="en-GB" dirty="0">
                <a:effectLst/>
              </a:rPr>
            </a:b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3</a:t>
            </a:fld>
            <a:endParaRPr lang="en-GB"/>
          </a:p>
        </p:txBody>
      </p:sp>
    </p:spTree>
    <p:extLst>
      <p:ext uri="{BB962C8B-B14F-4D97-AF65-F5344CB8AC3E}">
        <p14:creationId xmlns:p14="http://schemas.microsoft.com/office/powerpoint/2010/main" val="3236127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ea typeface="Verdana" panose="020B0604030504040204" pitchFamily="34" charset="0"/>
                <a:cs typeface="Arial" panose="020B0604020202020204" pitchFamily="34" charset="0"/>
              </a:rPr>
              <a:t>Image: </a:t>
            </a:r>
            <a:r>
              <a:rPr lang="en-US" sz="1100" b="0" dirty="0">
                <a:latin typeface="Arial" panose="020B0604020202020204" pitchFamily="34" charset="0"/>
                <a:ea typeface="Verdana" panose="020B0604030504040204" pitchFamily="34" charset="0"/>
                <a:cs typeface="Arial" panose="020B0604020202020204" pitchFamily="34" charset="0"/>
              </a:rPr>
              <a:t>Garden Tomb in Jerusalem, one of two sites proposed as the place of Jesus’ burial.</a:t>
            </a:r>
            <a:endParaRPr lang="en-GB" sz="1100" b="0" dirty="0">
              <a:latin typeface="Arial" panose="020B060402020202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dirty="0">
                <a:latin typeface="Arial" panose="020B0604020202020204" pitchFamily="34" charset="0"/>
                <a:ea typeface="Verdana" panose="020B0604030504040204" pitchFamily="34" charset="0"/>
                <a:cs typeface="Arial" panose="020B0604020202020204" pitchFamily="34" charset="0"/>
              </a:rPr>
              <a:t>Picture credit:</a:t>
            </a:r>
            <a:r>
              <a:rPr lang="en-GB" sz="1100" b="0" i="0" kern="1200" dirty="0">
                <a:solidFill>
                  <a:schemeClr val="tx1"/>
                </a:solidFill>
                <a:effectLst/>
                <a:latin typeface="Arial" panose="020B0604020202020204" pitchFamily="34" charset="0"/>
                <a:ea typeface="+mn-ea"/>
                <a:cs typeface="Arial" panose="020B0604020202020204" pitchFamily="34" charset="0"/>
              </a:rPr>
              <a:t> Manuel</a:t>
            </a:r>
            <a:r>
              <a:rPr lang="en-GB" sz="1100" b="0" i="0" kern="1200" baseline="0" dirty="0">
                <a:solidFill>
                  <a:schemeClr val="tx1"/>
                </a:solidFill>
                <a:effectLst/>
                <a:latin typeface="Arial" panose="020B0604020202020204" pitchFamily="34" charset="0"/>
                <a:ea typeface="+mn-ea"/>
                <a:cs typeface="Arial" panose="020B0604020202020204" pitchFamily="34" charset="0"/>
              </a:rPr>
              <a:t> </a:t>
            </a:r>
            <a:r>
              <a:rPr lang="en-GB" sz="1100" b="0" i="0" kern="1200" dirty="0">
                <a:solidFill>
                  <a:schemeClr val="tx1"/>
                </a:solidFill>
                <a:effectLst/>
                <a:latin typeface="Arial" panose="020B0604020202020204" pitchFamily="34" charset="0"/>
                <a:ea typeface="+mn-ea"/>
                <a:cs typeface="Arial" panose="020B0604020202020204" pitchFamily="34" charset="0"/>
              </a:rPr>
              <a:t>F-O/ </a:t>
            </a:r>
            <a:r>
              <a:rPr lang="en-GB" sz="1100" b="0" i="0" kern="1200" dirty="0" err="1">
                <a:solidFill>
                  <a:schemeClr val="tx1"/>
                </a:solidFill>
                <a:effectLst/>
                <a:latin typeface="Arial" panose="020B0604020202020204" pitchFamily="34" charset="0"/>
                <a:ea typeface="+mn-ea"/>
                <a:cs typeface="Arial" panose="020B0604020202020204" pitchFamily="34" charset="0"/>
              </a:rPr>
              <a:t>istock</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30</a:t>
            </a:fld>
            <a:endParaRPr lang="en-GB"/>
          </a:p>
        </p:txBody>
      </p:sp>
    </p:spTree>
    <p:extLst>
      <p:ext uri="{BB962C8B-B14F-4D97-AF65-F5344CB8AC3E}">
        <p14:creationId xmlns:p14="http://schemas.microsoft.com/office/powerpoint/2010/main" val="1976908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“Why do you look for the living among the dead? He is not here, but has risen.” Luke 24:5</a:t>
            </a:r>
            <a:endParaRPr lang="en-GB" sz="1100" b="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a:t>
            </a:r>
            <a:r>
              <a:rPr lang="en-GB" sz="1100" b="0" baseline="0" dirty="0">
                <a:latin typeface="Arial" panose="020B0604020202020204" pitchFamily="34" charset="0"/>
                <a:cs typeface="Arial" panose="020B0604020202020204" pitchFamily="34" charset="0"/>
              </a:rPr>
              <a:t> </a:t>
            </a:r>
            <a:r>
              <a:rPr lang="en-GB" sz="1100" dirty="0">
                <a:effectLst/>
                <a:latin typeface="Arial" panose="020B0604020202020204" pitchFamily="34" charset="0"/>
                <a:ea typeface="Calibri" panose="020F0502020204030204" pitchFamily="34" charset="0"/>
                <a:cs typeface="Arial" panose="020B0604020202020204" pitchFamily="34" charset="0"/>
              </a:rPr>
              <a:t>Jesus is alive. He has conquered death and is here among us.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His resurrection opens the way of hope and assures us that injustice, pain and death can be overcome.</a:t>
            </a:r>
          </a:p>
          <a:p>
            <a:endParaRPr lang="en-GB" sz="1100" dirty="0">
              <a:latin typeface="Arial" panose="020B0604020202020204" pitchFamily="34" charset="0"/>
              <a:cs typeface="Arial" panose="020B0604020202020204" pitchFamily="34" charset="0"/>
            </a:endParaRPr>
          </a:p>
          <a:p>
            <a:r>
              <a:rPr lang="en-GB" sz="1100" b="0" dirty="0">
                <a:latin typeface="Arial" panose="020B0604020202020204" pitchFamily="34" charset="0"/>
                <a:cs typeface="Arial" panose="020B0604020202020204" pitchFamily="34" charset="0"/>
              </a:rPr>
              <a:t>As we reflect on Jesus’ final journey, we pray for the strength to live each day as people transformed through God’s love. May we radiate God’s love to all of creation.</a:t>
            </a:r>
            <a:r>
              <a:rPr lang="en-GB" sz="1100" dirty="0">
                <a:latin typeface="Arial" panose="020B0604020202020204" pitchFamily="34" charset="0"/>
                <a:cs typeface="Arial" panose="020B0604020202020204" pitchFamily="34" charset="0"/>
              </a:rPr>
              <a:t> </a:t>
            </a:r>
            <a:endParaRPr lang="en-GB" sz="1100" dirty="0">
              <a:latin typeface="Arial" panose="020B0604020202020204" pitchFamily="34" charset="0"/>
              <a:ea typeface="Verdana"/>
              <a:cs typeface="Arial" panose="020B0604020202020204" pitchFamily="34" charset="0"/>
            </a:endParaRP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Jesus, you share your life,</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your light and your peace</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with us all.</a:t>
            </a:r>
          </a:p>
          <a:p>
            <a:r>
              <a:rPr lang="en-GB" sz="1100" b="0" dirty="0">
                <a:latin typeface="Arial" panose="020B0604020202020204" pitchFamily="34" charset="0"/>
                <a:cs typeface="Arial" panose="020B0604020202020204" pitchFamily="34" charset="0"/>
              </a:rPr>
              <a:t>Walk with us.</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Show us how to live out your love</a:t>
            </a:r>
          </a:p>
          <a:p>
            <a:r>
              <a:rPr lang="en-GB" sz="1100" dirty="0">
                <a:latin typeface="Arial" panose="020B0604020202020204" pitchFamily="34" charset="0"/>
                <a:cs typeface="Arial" panose="020B0604020202020204" pitchFamily="34" charset="0"/>
              </a:rPr>
              <a:t>so that our sisters and brothers, </a:t>
            </a:r>
          </a:p>
          <a:p>
            <a:r>
              <a:rPr lang="en-GB" sz="1100" dirty="0">
                <a:latin typeface="Arial" panose="020B0604020202020204" pitchFamily="34" charset="0"/>
                <a:cs typeface="Arial" panose="020B0604020202020204" pitchFamily="34" charset="0"/>
              </a:rPr>
              <a:t>here and around the world, </a:t>
            </a:r>
          </a:p>
          <a:p>
            <a:r>
              <a:rPr lang="en-GB" sz="1100" dirty="0">
                <a:latin typeface="Arial" panose="020B0604020202020204" pitchFamily="34" charset="0"/>
                <a:cs typeface="Arial" panose="020B0604020202020204" pitchFamily="34" charset="0"/>
              </a:rPr>
              <a:t>may know the joy of new life.</a:t>
            </a:r>
          </a:p>
          <a:p>
            <a:r>
              <a:rPr lang="en-GB" sz="1100" dirty="0">
                <a:latin typeface="Arial" panose="020B0604020202020204" pitchFamily="34" charset="0"/>
                <a:cs typeface="Arial" panose="020B0604020202020204" pitchFamily="34" charset="0"/>
              </a:rPr>
              <a:t>May</a:t>
            </a:r>
            <a:r>
              <a:rPr lang="en-GB" sz="1100" baseline="0" dirty="0">
                <a:latin typeface="Arial" panose="020B0604020202020204" pitchFamily="34" charset="0"/>
                <a:cs typeface="Arial" panose="020B0604020202020204" pitchFamily="34" charset="0"/>
              </a:rPr>
              <a:t> we</a:t>
            </a:r>
            <a:r>
              <a:rPr lang="en-GB" sz="1100" dirty="0">
                <a:latin typeface="Arial" panose="020B0604020202020204" pitchFamily="34" charset="0"/>
                <a:cs typeface="Arial" panose="020B0604020202020204" pitchFamily="34" charset="0"/>
              </a:rPr>
              <a:t> all be changed by living in your light. </a:t>
            </a:r>
          </a:p>
        </p:txBody>
      </p:sp>
      <p:sp>
        <p:nvSpPr>
          <p:cNvPr id="4" name="Slide Number Placeholder 3"/>
          <p:cNvSpPr>
            <a:spLocks noGrp="1"/>
          </p:cNvSpPr>
          <p:nvPr>
            <p:ph type="sldNum" sz="quarter" idx="10"/>
          </p:nvPr>
        </p:nvSpPr>
        <p:spPr/>
        <p:txBody>
          <a:bodyPr/>
          <a:lstStyle/>
          <a:p>
            <a:fld id="{6AB2571A-8646-431E-BD24-20DF77D09C46}" type="slidenum">
              <a:rPr lang="en-GB" smtClean="0"/>
              <a:pPr/>
              <a:t>31</a:t>
            </a:fld>
            <a:endParaRPr lang="en-GB"/>
          </a:p>
        </p:txBody>
      </p:sp>
    </p:spTree>
    <p:extLst>
      <p:ext uri="{BB962C8B-B14F-4D97-AF65-F5344CB8AC3E}">
        <p14:creationId xmlns:p14="http://schemas.microsoft.com/office/powerpoint/2010/main" val="1864725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Image: </a:t>
            </a:r>
            <a:r>
              <a:rPr lang="en-GB" sz="800" b="0" dirty="0">
                <a:latin typeface="Arial" panose="020B0604020202020204" pitchFamily="34" charset="0"/>
                <a:ea typeface="Verdana" panose="020B0604030504040204" pitchFamily="34" charset="0"/>
                <a:cs typeface="Arial" panose="020B0604020202020204" pitchFamily="34" charset="0"/>
              </a:rPr>
              <a:t>Crops grown in northern Ethiopia, using a new solar water pump and irrigation system to cultivate the land.  This has lifted families out of poverty and given new hope.</a:t>
            </a:r>
            <a:br>
              <a:rPr lang="en-GB" sz="800" b="0" dirty="0">
                <a:effectLst/>
              </a:rPr>
            </a:br>
            <a:r>
              <a:rPr lang="en-GB" sz="800" b="1" dirty="0">
                <a:latin typeface="Arial" panose="020B0604020202020204" pitchFamily="34" charset="0"/>
                <a:ea typeface="Verdana" panose="020B0604030504040204" pitchFamily="34" charset="0"/>
                <a:cs typeface="Arial" panose="020B0604020202020204" pitchFamily="34" charset="0"/>
              </a:rPr>
              <a:t>Picture credit: </a:t>
            </a:r>
            <a:r>
              <a:rPr lang="en-GB" sz="800" b="0" dirty="0">
                <a:latin typeface="Arial" panose="020B0604020202020204" pitchFamily="34" charset="0"/>
                <a:ea typeface="Verdana" panose="020B0604030504040204" pitchFamily="34" charset="0"/>
                <a:cs typeface="Arial" panose="020B0604020202020204" pitchFamily="34" charset="0"/>
              </a:rPr>
              <a:t>Louise Norton/CAFOD</a:t>
            </a:r>
          </a:p>
        </p:txBody>
      </p:sp>
      <p:sp>
        <p:nvSpPr>
          <p:cNvPr id="4" name="Slide Number Placeholder 3"/>
          <p:cNvSpPr>
            <a:spLocks noGrp="1"/>
          </p:cNvSpPr>
          <p:nvPr>
            <p:ph type="sldNum" sz="quarter" idx="10"/>
          </p:nvPr>
        </p:nvSpPr>
        <p:spPr/>
        <p:txBody>
          <a:bodyPr/>
          <a:lstStyle/>
          <a:p>
            <a:fld id="{6AB2571A-8646-431E-BD24-20DF77D09C46}" type="slidenum">
              <a:rPr lang="en-GB" smtClean="0"/>
              <a:pPr/>
              <a:t>32</a:t>
            </a:fld>
            <a:endParaRPr lang="en-GB"/>
          </a:p>
        </p:txBody>
      </p:sp>
    </p:spTree>
    <p:extLst>
      <p:ext uri="{BB962C8B-B14F-4D97-AF65-F5344CB8AC3E}">
        <p14:creationId xmlns:p14="http://schemas.microsoft.com/office/powerpoint/2010/main" val="50555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8" y="4715154"/>
            <a:ext cx="5268105" cy="4155382"/>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panose="020B0604030504040204" pitchFamily="34" charset="0"/>
                <a:cs typeface="Arial" panose="020B0604020202020204" pitchFamily="34" charset="0"/>
              </a:rPr>
              <a:t>Image:</a:t>
            </a:r>
            <a:r>
              <a:rPr lang="en-GB" sz="800" b="1" baseline="0" dirty="0">
                <a:latin typeface="Arial" panose="020B0604020202020204" pitchFamily="34" charset="0"/>
                <a:ea typeface="Verdana" panose="020B0604030504040204" pitchFamily="34" charset="0"/>
                <a:cs typeface="Arial" panose="020B0604020202020204" pitchFamily="34" charset="0"/>
              </a:rPr>
              <a:t> </a:t>
            </a:r>
            <a:r>
              <a:rPr lang="en-GB" sz="800" b="0" dirty="0">
                <a:latin typeface="Arial" panose="020B0604020202020204" pitchFamily="34" charset="0"/>
                <a:ea typeface="Verdana" panose="020B0604030504040204" pitchFamily="34" charset="0"/>
                <a:cs typeface="Arial" panose="020B0604020202020204" pitchFamily="34" charset="0"/>
              </a:rPr>
              <a:t>The</a:t>
            </a:r>
            <a:r>
              <a:rPr lang="en-GB" sz="800" b="0" dirty="0">
                <a:effectLst/>
                <a:latin typeface="Arial" panose="020B0604020202020204" pitchFamily="34" charset="0"/>
                <a:ea typeface="Verdana" panose="020B0604030504040204" pitchFamily="34" charset="0"/>
                <a:cs typeface="Arial" panose="020B0604020202020204" pitchFamily="34" charset="0"/>
              </a:rPr>
              <a:t> </a:t>
            </a:r>
            <a:r>
              <a:rPr lang="en-GB" sz="800" dirty="0">
                <a:effectLst/>
                <a:latin typeface="Arial" panose="020B0604020202020204" pitchFamily="34" charset="0"/>
                <a:cs typeface="Arial" panose="020B0604020202020204" pitchFamily="34" charset="0"/>
              </a:rPr>
              <a:t>Danakil Depression in northeast Ethiopia</a:t>
            </a:r>
            <a:r>
              <a:rPr lang="en-GB" sz="800" baseline="0" dirty="0">
                <a:effectLst/>
                <a:latin typeface="Arial" panose="020B0604020202020204" pitchFamily="34" charset="0"/>
                <a:cs typeface="Arial" panose="020B0604020202020204" pitchFamily="34" charset="0"/>
              </a:rPr>
              <a:t>, </a:t>
            </a:r>
            <a:r>
              <a:rPr lang="en-GB" sz="800" dirty="0">
                <a:effectLst/>
                <a:latin typeface="Arial" panose="020B0604020202020204" pitchFamily="34" charset="0"/>
                <a:cs typeface="Arial" panose="020B0604020202020204" pitchFamily="34" charset="0"/>
              </a:rPr>
              <a:t>one of the hottest places on earth. Many of the people living in the region struggle each day to get enough water to drink.</a:t>
            </a:r>
          </a:p>
          <a:p>
            <a:r>
              <a:rPr lang="en-GB" sz="800" b="1" dirty="0">
                <a:latin typeface="Arial" panose="020B0604020202020204" pitchFamily="34" charset="0"/>
                <a:ea typeface="Verdana" panose="020B0604030504040204" pitchFamily="34" charset="0"/>
                <a:cs typeface="Arial" panose="020B0604020202020204" pitchFamily="34" charset="0"/>
              </a:rPr>
              <a:t>Picture credit: </a:t>
            </a:r>
            <a:r>
              <a:rPr lang="en-GB" sz="800" b="0" dirty="0" err="1">
                <a:latin typeface="Arial" panose="020B0604020202020204" pitchFamily="34" charset="0"/>
                <a:ea typeface="Verdana" panose="020B0604030504040204" pitchFamily="34" charset="0"/>
                <a:cs typeface="Arial" panose="020B0604020202020204" pitchFamily="34" charset="0"/>
              </a:rPr>
              <a:t>S</a:t>
            </a:r>
            <a:r>
              <a:rPr lang="en-GB" sz="800" b="0" dirty="0" err="1">
                <a:effectLst/>
                <a:latin typeface="Arial" panose="020B0604020202020204" pitchFamily="34" charset="0"/>
                <a:cs typeface="Arial" panose="020B0604020202020204" pitchFamily="34" charset="0"/>
              </a:rPr>
              <a:t>c</a:t>
            </a:r>
            <a:r>
              <a:rPr lang="en-GB" sz="800" dirty="0" err="1">
                <a:effectLst/>
                <a:latin typeface="Arial" panose="020B0604020202020204" pitchFamily="34" charset="0"/>
                <a:cs typeface="Arial" panose="020B0604020202020204" pitchFamily="34" charset="0"/>
              </a:rPr>
              <a:t>reengrab</a:t>
            </a:r>
            <a:r>
              <a:rPr lang="en-GB" sz="800" dirty="0">
                <a:effectLst/>
                <a:latin typeface="Arial" panose="020B0604020202020204" pitchFamily="34" charset="0"/>
                <a:cs typeface="Arial" panose="020B0604020202020204" pitchFamily="34" charset="0"/>
              </a:rPr>
              <a:t> of drone footage</a:t>
            </a:r>
            <a:r>
              <a:rPr lang="en-GB" sz="1100" dirty="0">
                <a:effectLst/>
                <a:latin typeface="Arial" panose="020B0604020202020204" pitchFamily="34" charset="0"/>
                <a:cs typeface="Arial" panose="020B0604020202020204" pitchFamily="34" charset="0"/>
              </a:rPr>
              <a:t>.</a:t>
            </a:r>
            <a:br>
              <a:rPr lang="en-GB" dirty="0">
                <a:effectLst/>
              </a:rPr>
            </a:br>
            <a:endParaRPr lang="en-GB" dirty="0"/>
          </a:p>
        </p:txBody>
      </p:sp>
      <p:sp>
        <p:nvSpPr>
          <p:cNvPr id="4" name="Slide Number Placeholder 3"/>
          <p:cNvSpPr>
            <a:spLocks noGrp="1"/>
          </p:cNvSpPr>
          <p:nvPr>
            <p:ph type="sldNum" sz="quarter" idx="10"/>
          </p:nvPr>
        </p:nvSpPr>
        <p:spPr/>
        <p:txBody>
          <a:bodyPr/>
          <a:lstStyle/>
          <a:p>
            <a:fld id="{6AB2571A-8646-431E-BD24-20DF77D09C46}" type="slidenum">
              <a:rPr lang="en-GB" smtClean="0"/>
              <a:pPr/>
              <a:t>4</a:t>
            </a:fld>
            <a:endParaRPr lang="en-GB"/>
          </a:p>
        </p:txBody>
      </p:sp>
    </p:spTree>
    <p:extLst>
      <p:ext uri="{BB962C8B-B14F-4D97-AF65-F5344CB8AC3E}">
        <p14:creationId xmlns:p14="http://schemas.microsoft.com/office/powerpoint/2010/main" val="128951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lnSpcReduction="10000"/>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“After mocking Jesus, the soldiers stripped him of the robe and put his own clothes on him. Then they led him away to crucify him.” </a:t>
            </a:r>
            <a:r>
              <a:rPr lang="en-GB" sz="1100" b="0" i="1" dirty="0">
                <a:latin typeface="Arial" panose="020B0604020202020204" pitchFamily="34" charset="0"/>
                <a:cs typeface="Arial" panose="020B0604020202020204" pitchFamily="34" charset="0"/>
              </a:rPr>
              <a:t>Matthew 27:28-31</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 </a:t>
            </a:r>
            <a:r>
              <a:rPr lang="en-GB" sz="1100" dirty="0">
                <a:latin typeface="Arial" panose="020B0604020202020204" pitchFamily="34" charset="0"/>
                <a:cs typeface="Arial" panose="020B0604020202020204" pitchFamily="34" charset="0"/>
              </a:rPr>
              <a:t>The guards dress Jesus up as a king, with a crown made of thorns, and mock him. They give him a heavy wooden cross to carry. Jesus knows that the</a:t>
            </a:r>
            <a:r>
              <a:rPr lang="en-GB" sz="1100" baseline="0" dirty="0">
                <a:latin typeface="Arial" panose="020B0604020202020204" pitchFamily="34" charset="0"/>
                <a:cs typeface="Arial" panose="020B0604020202020204" pitchFamily="34" charset="0"/>
              </a:rPr>
              <a:t> way</a:t>
            </a:r>
            <a:r>
              <a:rPr lang="en-GB" sz="1100" dirty="0">
                <a:latin typeface="Arial" panose="020B0604020202020204" pitchFamily="34" charset="0"/>
                <a:cs typeface="Arial" panose="020B0604020202020204" pitchFamily="34" charset="0"/>
              </a:rPr>
              <a:t> will not be easy and that it will</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lead to his death. And yet he </a:t>
            </a:r>
            <a:r>
              <a:rPr lang="en-GB" sz="1100" b="0" i="0" dirty="0">
                <a:latin typeface="Arial" panose="020B0604020202020204" pitchFamily="34" charset="0"/>
                <a:cs typeface="Arial" panose="020B0604020202020204" pitchFamily="34" charset="0"/>
              </a:rPr>
              <a:t>shoulders his burden and starts on his way.</a:t>
            </a:r>
          </a:p>
          <a:p>
            <a:endParaRPr lang="en-GB" sz="1100" b="0" i="0" dirty="0">
              <a:latin typeface="Arial" panose="020B0604020202020204" pitchFamily="34" charset="0"/>
              <a:cs typeface="Arial" panose="020B0604020202020204" pitchFamily="34" charset="0"/>
            </a:endParaRPr>
          </a:p>
          <a:p>
            <a:r>
              <a:rPr lang="en-GB" sz="1100" dirty="0">
                <a:effectLst/>
                <a:latin typeface="Arial" panose="020B0604020202020204" pitchFamily="34" charset="0"/>
                <a:ea typeface="Calibri" panose="020F0502020204030204" pitchFamily="34" charset="0"/>
                <a:cs typeface="Arial" panose="020B0604020202020204" pitchFamily="34" charset="0"/>
              </a:rPr>
              <a:t>The burden of carrying water over long distances is one that too many people must bear, including children. Mohammed is 11 </a:t>
            </a:r>
            <a:r>
              <a:rPr lang="en-GB" sz="1100" i="0" dirty="0">
                <a:effectLst/>
                <a:latin typeface="Arial" panose="020B0604020202020204" pitchFamily="34" charset="0"/>
                <a:ea typeface="Calibri" panose="020F0502020204030204" pitchFamily="34" charset="0"/>
                <a:cs typeface="Arial" panose="020B0604020202020204" pitchFamily="34" charset="0"/>
              </a:rPr>
              <a:t>and twice each day must journey alone to fetch water. It takes him three hours.</a:t>
            </a:r>
            <a:r>
              <a:rPr lang="en-GB" sz="1100" i="0" baseline="0" dirty="0">
                <a:effectLst/>
                <a:latin typeface="Arial" panose="020B0604020202020204" pitchFamily="34" charset="0"/>
                <a:ea typeface="Calibri" panose="020F0502020204030204" pitchFamily="34" charset="0"/>
                <a:cs typeface="Arial" panose="020B0604020202020204" pitchFamily="34" charset="0"/>
              </a:rPr>
              <a:t> </a:t>
            </a:r>
          </a:p>
          <a:p>
            <a:endParaRPr lang="en-GB" sz="1100" i="0" dirty="0">
              <a:effectLst/>
              <a:latin typeface="Arial" panose="020B0604020202020204" pitchFamily="34" charset="0"/>
              <a:ea typeface="Calibri" panose="020F0502020204030204" pitchFamily="34" charset="0"/>
              <a:cs typeface="Arial" panose="020B0604020202020204" pitchFamily="34" charset="0"/>
            </a:endParaRPr>
          </a:p>
          <a:p>
            <a:r>
              <a:rPr lang="en-GB" sz="1100" dirty="0">
                <a:effectLst/>
                <a:latin typeface="Arial" panose="020B0604020202020204" pitchFamily="34" charset="0"/>
                <a:ea typeface="Times New Roman" panose="02020603050405020304" pitchFamily="18" charset="0"/>
                <a:cs typeface="Arial" panose="020B0604020202020204" pitchFamily="34" charset="0"/>
              </a:rPr>
              <a:t>“It’s so difficult,” he exclaims. “I always hope someone will help me one day. If nobody helps me in this life, maybe in the next life they will help me. I think a lot about the time when one day I will not have to do this.”</a:t>
            </a:r>
          </a:p>
          <a:p>
            <a:endParaRPr lang="en-GB" sz="1100" b="0" i="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We all have burdens to carry. We also place burdens on others. In what ways do I place unnecessary loads on other people?  </a:t>
            </a:r>
          </a:p>
          <a:p>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Jesus, your love led you to take up the cross.</a:t>
            </a:r>
          </a:p>
          <a:p>
            <a:r>
              <a:rPr lang="en-GB" sz="1100" dirty="0">
                <a:latin typeface="Arial" panose="020B0604020202020204" pitchFamily="34" charset="0"/>
                <a:cs typeface="Arial" panose="020B0604020202020204" pitchFamily="34" charset="0"/>
              </a:rPr>
              <a:t>Walk</a:t>
            </a:r>
            <a:r>
              <a:rPr lang="en-GB" sz="1100" b="0" dirty="0">
                <a:latin typeface="Arial" panose="020B0604020202020204" pitchFamily="34" charset="0"/>
                <a:cs typeface="Arial" panose="020B0604020202020204" pitchFamily="34" charset="0"/>
              </a:rPr>
              <a:t> with us.</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When we feel afraid,</a:t>
            </a:r>
            <a:r>
              <a:rPr lang="en-GB" sz="1100" baseline="0" dirty="0">
                <a:latin typeface="Arial" panose="020B0604020202020204" pitchFamily="34" charset="0"/>
                <a:cs typeface="Arial" panose="020B0604020202020204" pitchFamily="34" charset="0"/>
              </a:rPr>
              <a:t> h</a:t>
            </a:r>
            <a:r>
              <a:rPr lang="en-GB" sz="1100" dirty="0">
                <a:latin typeface="Arial" panose="020B0604020202020204" pitchFamily="34" charset="0"/>
                <a:cs typeface="Arial" panose="020B0604020202020204" pitchFamily="34" charset="0"/>
              </a:rPr>
              <a:t>elp us to be brave.</a:t>
            </a:r>
          </a:p>
          <a:p>
            <a:r>
              <a:rPr lang="en-GB" sz="1100" dirty="0">
                <a:latin typeface="Arial" panose="020B0604020202020204" pitchFamily="34" charset="0"/>
                <a:cs typeface="Arial" panose="020B0604020202020204" pitchFamily="34" charset="0"/>
              </a:rPr>
              <a:t>Give us the courage</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to speak out</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to change our world,</a:t>
            </a:r>
          </a:p>
          <a:p>
            <a:r>
              <a:rPr lang="en-GB" sz="1100" dirty="0">
                <a:latin typeface="Arial" panose="020B0604020202020204" pitchFamily="34" charset="0"/>
                <a:cs typeface="Arial" panose="020B0604020202020204" pitchFamily="34" charset="0"/>
              </a:rPr>
              <a:t>so that all our sisters and brothers</a:t>
            </a:r>
          </a:p>
          <a:p>
            <a:r>
              <a:rPr lang="en-GB" sz="1100" dirty="0">
                <a:latin typeface="Arial" panose="020B0604020202020204" pitchFamily="34" charset="0"/>
                <a:cs typeface="Arial" panose="020B0604020202020204" pitchFamily="34" charset="0"/>
              </a:rPr>
              <a:t>can experience justice.</a:t>
            </a:r>
          </a:p>
          <a:p>
            <a:endParaRPr lang="en-GB" sz="1100" dirty="0">
              <a:latin typeface="Arial" panose="020B0604020202020204" pitchFamily="34" charset="0"/>
              <a:cs typeface="Arial" panose="020B0604020202020204" pitchFamily="34" charset="0"/>
            </a:endParaRPr>
          </a:p>
          <a:p>
            <a:endParaRPr lang="en-GB" sz="1000" b="0" baseline="0" dirty="0">
              <a:latin typeface="Arial" panose="020B0604020202020204" pitchFamily="34" charset="0"/>
              <a:ea typeface="Verdana" panose="020B0604030504040204" pitchFamily="34" charset="0"/>
              <a:cs typeface="Arial" panose="020B0604020202020204" pitchFamily="34" charset="0"/>
            </a:endParaRPr>
          </a:p>
          <a:p>
            <a:endParaRPr lang="en-GB" sz="1000" b="0" baseline="0" dirty="0">
              <a:latin typeface="Arial" panose="020B0604020202020204" pitchFamily="34" charset="0"/>
              <a:ea typeface="Verdana" panose="020B0604030504040204" pitchFamily="34" charset="0"/>
              <a:cs typeface="Arial" panose="020B0604020202020204" pitchFamily="34" charset="0"/>
            </a:endParaRPr>
          </a:p>
          <a:p>
            <a:endParaRPr lang="en-GB" sz="1000" b="0" i="1"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5</a:t>
            </a:fld>
            <a:endParaRPr lang="en-GB"/>
          </a:p>
        </p:txBody>
      </p:sp>
    </p:spTree>
    <p:extLst>
      <p:ext uri="{BB962C8B-B14F-4D97-AF65-F5344CB8AC3E}">
        <p14:creationId xmlns:p14="http://schemas.microsoft.com/office/powerpoint/2010/main" val="171255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a:ea typeface="Verdana"/>
                <a:cs typeface="Arial"/>
              </a:rPr>
              <a:t>Image:</a:t>
            </a:r>
            <a:r>
              <a:rPr lang="en-US" sz="800" b="1" dirty="0">
                <a:effectLst/>
                <a:latin typeface="Arial"/>
                <a:ea typeface="Verdana"/>
                <a:cs typeface="Arial"/>
              </a:rPr>
              <a:t> </a:t>
            </a:r>
            <a:r>
              <a:rPr lang="en-GB" sz="1000" b="0" i="0" dirty="0">
                <a:solidFill>
                  <a:srgbClr val="39393C"/>
                </a:solidFill>
                <a:effectLst/>
                <a:latin typeface="Inter"/>
              </a:rPr>
              <a:t>Mohammed, 11, who collects water from a dry riverbed every day. </a:t>
            </a:r>
            <a:r>
              <a:rPr lang="en-GB" sz="1000" b="0" i="0" dirty="0">
                <a:solidFill>
                  <a:srgbClr val="39393C"/>
                </a:solidFill>
                <a:effectLst/>
                <a:latin typeface="Arial" panose="020B0604020202020204" pitchFamily="34" charset="0"/>
                <a:cs typeface="Arial" panose="020B0604020202020204" pitchFamily="34" charset="0"/>
              </a:rPr>
              <a:t>Here</a:t>
            </a:r>
            <a:r>
              <a:rPr lang="en-GB" sz="1000" b="0" i="0" baseline="0" dirty="0">
                <a:solidFill>
                  <a:srgbClr val="39393C"/>
                </a:solidFill>
                <a:effectLst/>
                <a:latin typeface="Arial" panose="020B0604020202020204" pitchFamily="34" charset="0"/>
                <a:cs typeface="Arial" panose="020B0604020202020204" pitchFamily="34" charset="0"/>
              </a:rPr>
              <a:t> he is practising karate, which he loves</a:t>
            </a:r>
            <a:r>
              <a:rPr lang="en-GB" sz="1000" b="0" i="0" dirty="0">
                <a:solidFill>
                  <a:srgbClr val="39393C"/>
                </a:solidFill>
                <a:effectLst/>
                <a:latin typeface="Arial" panose="020B0604020202020204" pitchFamily="34" charset="0"/>
                <a:cs typeface="Arial" panose="020B0604020202020204" pitchFamily="34" charset="0"/>
              </a:rPr>
              <a:t>.</a:t>
            </a:r>
          </a:p>
          <a:p>
            <a:r>
              <a:rPr lang="en-GB" sz="800" b="1" dirty="0">
                <a:latin typeface="Arial"/>
                <a:ea typeface="Verdana"/>
                <a:cs typeface="Arial"/>
              </a:rPr>
              <a:t>Picture</a:t>
            </a:r>
            <a:r>
              <a:rPr lang="en-GB" sz="800" b="1" baseline="0" dirty="0">
                <a:latin typeface="Arial"/>
                <a:ea typeface="Verdana"/>
                <a:cs typeface="Arial"/>
              </a:rPr>
              <a:t> credit</a:t>
            </a:r>
            <a:r>
              <a:rPr lang="en-GB" sz="800" b="0" baseline="0" dirty="0">
                <a:latin typeface="Arial"/>
                <a:ea typeface="Verdana"/>
                <a:cs typeface="Arial"/>
              </a:rPr>
              <a:t>: </a:t>
            </a:r>
            <a:r>
              <a:rPr lang="en-GB" sz="1000" b="0" i="0" baseline="0" dirty="0">
                <a:solidFill>
                  <a:srgbClr val="39393C"/>
                </a:solidFill>
                <a:effectLst/>
                <a:latin typeface="Inter"/>
                <a:ea typeface="Verdana"/>
                <a:cs typeface="Arial"/>
              </a:rPr>
              <a:t>Louise Norton</a:t>
            </a:r>
            <a:r>
              <a:rPr lang="en-GB" sz="800" b="0" baseline="0" dirty="0">
                <a:latin typeface="Arial"/>
                <a:ea typeface="Verdana"/>
                <a:cs typeface="Arial"/>
              </a:rPr>
              <a:t>/CAFOD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6</a:t>
            </a:fld>
            <a:endParaRPr lang="en-GB"/>
          </a:p>
        </p:txBody>
      </p:sp>
    </p:spTree>
    <p:extLst>
      <p:ext uri="{BB962C8B-B14F-4D97-AF65-F5344CB8AC3E}">
        <p14:creationId xmlns:p14="http://schemas.microsoft.com/office/powerpoint/2010/main" val="1245562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r>
              <a:rPr lang="en-GB" sz="1100" b="1" dirty="0">
                <a:latin typeface="Arial" panose="020B0604020202020204" pitchFamily="34" charset="0"/>
                <a:ea typeface="Verdana" panose="020B0604030504040204" pitchFamily="34" charset="0"/>
                <a:cs typeface="Arial" panose="020B0604020202020204" pitchFamily="34" charset="0"/>
              </a:rPr>
              <a:t>Reader: </a:t>
            </a:r>
            <a:r>
              <a:rPr lang="en-GB" sz="1100" b="0" dirty="0">
                <a:latin typeface="Arial" panose="020B0604020202020204" pitchFamily="34" charset="0"/>
                <a:ea typeface="Verdana" panose="020B0604030504040204" pitchFamily="34" charset="0"/>
                <a:cs typeface="Arial" panose="020B0604020202020204" pitchFamily="34" charset="0"/>
              </a:rPr>
              <a:t>“He was wounded for our transgressions, crushed for our iniquities; upon him was the punishment that made us whole, and by his bruises we are healed.” </a:t>
            </a:r>
            <a:r>
              <a:rPr lang="en-GB" sz="1100" b="0" i="1" dirty="0">
                <a:latin typeface="Arial" panose="020B0604020202020204" pitchFamily="34" charset="0"/>
                <a:ea typeface="Verdana" panose="020B0604030504040204" pitchFamily="34" charset="0"/>
                <a:cs typeface="Arial" panose="020B0604020202020204" pitchFamily="34" charset="0"/>
              </a:rPr>
              <a:t>Isaiah 53:5</a:t>
            </a:r>
          </a:p>
          <a:p>
            <a:endParaRPr lang="en-GB" sz="1100" b="1" dirty="0">
              <a:latin typeface="Arial" panose="020B0604020202020204" pitchFamily="34" charset="0"/>
              <a:ea typeface="Verdana" panose="020B0604030504040204" pitchFamily="34" charset="0"/>
              <a:cs typeface="Arial" panose="020B0604020202020204" pitchFamily="34" charset="0"/>
            </a:endParaRPr>
          </a:p>
          <a:p>
            <a:r>
              <a:rPr lang="en-GB" sz="1100" b="1" dirty="0">
                <a:latin typeface="Arial" panose="020B0604020202020204" pitchFamily="34" charset="0"/>
                <a:ea typeface="Verdana" panose="020B0604030504040204" pitchFamily="34" charset="0"/>
                <a:cs typeface="Arial" panose="020B0604020202020204" pitchFamily="34" charset="0"/>
              </a:rPr>
              <a:t>Leader: </a:t>
            </a:r>
            <a:r>
              <a:rPr lang="en-GB" sz="1100" b="0" dirty="0">
                <a:latin typeface="Arial" panose="020B0604020202020204" pitchFamily="34" charset="0"/>
                <a:ea typeface="Verdana" panose="020B0604030504040204" pitchFamily="34" charset="0"/>
                <a:cs typeface="Arial" panose="020B0604020202020204" pitchFamily="34" charset="0"/>
              </a:rPr>
              <a:t>We adore you, O Christ, and we praise you,</a:t>
            </a:r>
          </a:p>
          <a:p>
            <a:r>
              <a:rPr lang="en-GB" sz="1100" b="1" dirty="0">
                <a:latin typeface="Arial" panose="020B0604020202020204" pitchFamily="34" charset="0"/>
                <a:ea typeface="Verdana" panose="020B060403050404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ea typeface="Verdana" panose="020B0604030504040204" pitchFamily="34" charset="0"/>
              <a:cs typeface="Arial" panose="020B0604020202020204" pitchFamily="34" charset="0"/>
            </a:endParaRPr>
          </a:p>
          <a:p>
            <a:r>
              <a:rPr lang="en-GB" sz="1100" b="1" dirty="0">
                <a:latin typeface="Arial" panose="020B0604020202020204" pitchFamily="34" charset="0"/>
                <a:ea typeface="Verdana" panose="020B0604030504040204" pitchFamily="34" charset="0"/>
                <a:cs typeface="Arial" panose="020B0604020202020204" pitchFamily="34" charset="0"/>
              </a:rPr>
              <a:t>Reflect: </a:t>
            </a:r>
            <a:r>
              <a:rPr lang="en-GB" sz="1100" b="0" dirty="0">
                <a:latin typeface="Arial" panose="020B0604020202020204" pitchFamily="34" charset="0"/>
                <a:ea typeface="Verdana" panose="020B0604030504040204" pitchFamily="34" charset="0"/>
                <a:cs typeface="Arial" panose="020B0604020202020204" pitchFamily="34" charset="0"/>
              </a:rPr>
              <a:t>Burdened by his heavy cross, worn down by fatigue and pain, Jesus falls. </a:t>
            </a:r>
          </a:p>
          <a:p>
            <a:endParaRPr lang="en-GB" sz="1100" dirty="0">
              <a:latin typeface="Arial" panose="020B0604020202020204" pitchFamily="34" charset="0"/>
              <a:ea typeface="Verdana" panose="020B0604030504040204" pitchFamily="34" charset="0"/>
              <a:cs typeface="Arial" panose="020B0604020202020204" pitchFamily="34" charset="0"/>
            </a:endParaRPr>
          </a:p>
          <a:p>
            <a:r>
              <a:rPr lang="en-GB" sz="1100" b="0" i="0" dirty="0">
                <a:solidFill>
                  <a:srgbClr val="000000"/>
                </a:solidFill>
                <a:effectLst/>
                <a:latin typeface="Arial" panose="020B0604020202020204" pitchFamily="34" charset="0"/>
                <a:cs typeface="Arial" panose="020B0604020202020204" pitchFamily="34" charset="0"/>
              </a:rPr>
              <a:t>Abdella knows what </a:t>
            </a:r>
            <a:r>
              <a:rPr lang="en-GB" sz="1100" dirty="0">
                <a:solidFill>
                  <a:srgbClr val="000000"/>
                </a:solidFill>
                <a:latin typeface="Arial" panose="020B0604020202020204" pitchFamily="34" charset="0"/>
                <a:cs typeface="Arial" panose="020B0604020202020204" pitchFamily="34" charset="0"/>
              </a:rPr>
              <a:t>it </a:t>
            </a:r>
            <a:r>
              <a:rPr lang="en-GB" sz="1100" b="0" i="0" dirty="0">
                <a:solidFill>
                  <a:srgbClr val="000000"/>
                </a:solidFill>
                <a:effectLst/>
                <a:latin typeface="Arial" panose="020B0604020202020204" pitchFamily="34" charset="0"/>
                <a:cs typeface="Arial" panose="020B0604020202020204" pitchFamily="34" charset="0"/>
              </a:rPr>
              <a:t>is to be totally exhausted. This young farmer who lives in northeast Ethiopia, one of the hottest parts of the world, must spend ten hours every day on the long walk to collect water for his family. Abdella says, “I don’t have any more words to express how hard this is. I’m so tired, I’m struggling to give you words. The journey for water is so long.” </a:t>
            </a:r>
          </a:p>
          <a:p>
            <a:endParaRPr lang="en-GB" sz="1100" b="1" dirty="0">
              <a:latin typeface="Arial" panose="020B0604020202020204" pitchFamily="34" charset="0"/>
              <a:ea typeface="Verdana" panose="020B0604030504040204" pitchFamily="34" charset="0"/>
              <a:cs typeface="Arial" panose="020B0604020202020204" pitchFamily="34" charset="0"/>
            </a:endParaRPr>
          </a:p>
          <a:p>
            <a:r>
              <a:rPr lang="en-GB" sz="1100" dirty="0">
                <a:latin typeface="Arial" panose="020B0604020202020204" pitchFamily="34" charset="0"/>
                <a:ea typeface="Verdana" panose="020B0604030504040204" pitchFamily="34" charset="0"/>
                <a:cs typeface="Arial" panose="020B0604020202020204" pitchFamily="34" charset="0"/>
              </a:rPr>
              <a:t>The choices we make have an impact on other people both near and far. In what way do my choices cause others to stumble? </a:t>
            </a:r>
          </a:p>
          <a:p>
            <a:endParaRPr lang="en-GB" sz="1100" dirty="0">
              <a:latin typeface="Arial" panose="020B0604020202020204" pitchFamily="34" charset="0"/>
              <a:ea typeface="Verdana" panose="020B0604030504040204" pitchFamily="34" charset="0"/>
              <a:cs typeface="Arial" panose="020B0604020202020204" pitchFamily="34" charset="0"/>
            </a:endParaRPr>
          </a:p>
          <a:p>
            <a:r>
              <a:rPr lang="en-GB" sz="1100" b="1" dirty="0">
                <a:latin typeface="Arial" panose="020B0604020202020204" pitchFamily="34" charset="0"/>
                <a:ea typeface="Verdana" panose="020B0604030504040204" pitchFamily="34" charset="0"/>
                <a:cs typeface="Arial" panose="020B0604020202020204" pitchFamily="34" charset="0"/>
              </a:rPr>
              <a:t>Prayer:</a:t>
            </a:r>
            <a:endParaRPr lang="en-GB" sz="1100" dirty="0">
              <a:latin typeface="Arial" panose="020B0604020202020204" pitchFamily="34" charset="0"/>
              <a:ea typeface="Verdana" panose="020B0604030504040204" pitchFamily="34" charset="0"/>
              <a:cs typeface="Arial" panose="020B0604020202020204" pitchFamily="34" charset="0"/>
            </a:endParaRPr>
          </a:p>
          <a:p>
            <a:r>
              <a:rPr lang="en-GB" sz="1100" dirty="0">
                <a:latin typeface="Arial" panose="020B0604020202020204" pitchFamily="34" charset="0"/>
                <a:ea typeface="Verdana" panose="020B0604030504040204" pitchFamily="34" charset="0"/>
                <a:cs typeface="Arial" panose="020B0604020202020204" pitchFamily="34" charset="0"/>
              </a:rPr>
              <a:t>Jesus, you know how it feels</a:t>
            </a:r>
            <a:r>
              <a:rPr lang="en-GB" sz="1100" baseline="0" dirty="0">
                <a:latin typeface="Arial" panose="020B0604020202020204" pitchFamily="34" charset="0"/>
                <a:ea typeface="Verdana" panose="020B0604030504040204" pitchFamily="34" charset="0"/>
                <a:cs typeface="Arial" panose="020B0604020202020204" pitchFamily="34" charset="0"/>
              </a:rPr>
              <a:t> </a:t>
            </a:r>
            <a:r>
              <a:rPr lang="en-GB" sz="1100" dirty="0">
                <a:latin typeface="Arial" panose="020B0604020202020204" pitchFamily="34" charset="0"/>
                <a:ea typeface="Verdana" panose="020B0604030504040204" pitchFamily="34" charset="0"/>
                <a:cs typeface="Arial" panose="020B0604020202020204" pitchFamily="34" charset="0"/>
              </a:rPr>
              <a:t>to struggle and to fall.</a:t>
            </a:r>
          </a:p>
          <a:p>
            <a:r>
              <a:rPr lang="en-GB" sz="1100" b="0" dirty="0">
                <a:latin typeface="Arial" panose="020B0604020202020204" pitchFamily="34" charset="0"/>
                <a:ea typeface="Verdana" panose="020B0604030504040204" pitchFamily="34" charset="0"/>
                <a:cs typeface="Arial" panose="020B0604020202020204" pitchFamily="34" charset="0"/>
              </a:rPr>
              <a:t>Walk with us.</a:t>
            </a:r>
          </a:p>
          <a:p>
            <a:r>
              <a:rPr lang="en-GB" sz="1100" dirty="0">
                <a:latin typeface="Arial" panose="020B0604020202020204" pitchFamily="34" charset="0"/>
                <a:ea typeface="Verdana" panose="020B0604030504040204" pitchFamily="34" charset="0"/>
                <a:cs typeface="Arial" panose="020B0604020202020204" pitchFamily="34" charset="0"/>
              </a:rPr>
              <a:t>Show us how to walk with others</a:t>
            </a:r>
          </a:p>
          <a:p>
            <a:r>
              <a:rPr lang="en-GB" sz="1100" dirty="0">
                <a:latin typeface="Arial" panose="020B0604020202020204" pitchFamily="34" charset="0"/>
                <a:ea typeface="Verdana" panose="020B0604030504040204" pitchFamily="34" charset="0"/>
                <a:cs typeface="Arial" panose="020B0604020202020204" pitchFamily="34" charset="0"/>
              </a:rPr>
              <a:t>to know what it feels like to be in another’s shoes.</a:t>
            </a:r>
          </a:p>
          <a:p>
            <a:r>
              <a:rPr lang="en-GB" sz="1100" dirty="0">
                <a:latin typeface="Arial" panose="020B0604020202020204" pitchFamily="34" charset="0"/>
                <a:ea typeface="Verdana" panose="020B0604030504040204" pitchFamily="34" charset="0"/>
                <a:cs typeface="Arial" panose="020B0604020202020204" pitchFamily="34" charset="0"/>
              </a:rPr>
              <a:t>You reach out to us with caring hands.</a:t>
            </a:r>
          </a:p>
          <a:p>
            <a:r>
              <a:rPr lang="en-GB" sz="1100" dirty="0">
                <a:latin typeface="Arial" panose="020B0604020202020204" pitchFamily="34" charset="0"/>
                <a:ea typeface="Verdana" panose="020B0604030504040204" pitchFamily="34" charset="0"/>
                <a:cs typeface="Arial" panose="020B0604020202020204" pitchFamily="34" charset="0"/>
              </a:rPr>
              <a:t>Show us how to join our hands with communities around the world </a:t>
            </a:r>
            <a:endParaRPr lang="en-GB" sz="1100" baseline="0" dirty="0">
              <a:latin typeface="Arial" panose="020B0604020202020204" pitchFamily="34" charset="0"/>
              <a:ea typeface="Verdana" panose="020B0604030504040204" pitchFamily="34" charset="0"/>
              <a:cs typeface="Arial" panose="020B0604020202020204" pitchFamily="34" charset="0"/>
            </a:endParaRPr>
          </a:p>
          <a:p>
            <a:r>
              <a:rPr lang="en-GB" sz="1100" baseline="0" dirty="0">
                <a:latin typeface="Arial" panose="020B0604020202020204" pitchFamily="34" charset="0"/>
                <a:ea typeface="Verdana" panose="020B0604030504040204" pitchFamily="34" charset="0"/>
                <a:cs typeface="Arial" panose="020B0604020202020204" pitchFamily="34" charset="0"/>
              </a:rPr>
              <a:t>who are b</a:t>
            </a:r>
            <a:r>
              <a:rPr lang="en-GB" sz="1100" dirty="0">
                <a:latin typeface="Arial" panose="020B0604020202020204" pitchFamily="34" charset="0"/>
                <a:ea typeface="Verdana" panose="020B0604030504040204" pitchFamily="34" charset="0"/>
                <a:cs typeface="Arial" panose="020B0604020202020204" pitchFamily="34" charset="0"/>
              </a:rPr>
              <a:t>ringing hope to their people. </a:t>
            </a:r>
          </a:p>
          <a:p>
            <a:endParaRPr lang="en-GB" sz="1100" dirty="0">
              <a:latin typeface="Arial" panose="020B0604020202020204" pitchFamily="34" charset="0"/>
              <a:ea typeface="Verdana" panose="020B060403050404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AB2571A-8646-431E-BD24-20DF77D09C46}" type="slidenum">
              <a:rPr lang="en-GB" smtClean="0"/>
              <a:pPr/>
              <a:t>7</a:t>
            </a:fld>
            <a:endParaRPr lang="en-GB"/>
          </a:p>
        </p:txBody>
      </p:sp>
    </p:spTree>
    <p:extLst>
      <p:ext uri="{BB962C8B-B14F-4D97-AF65-F5344CB8AC3E}">
        <p14:creationId xmlns:p14="http://schemas.microsoft.com/office/powerpoint/2010/main" val="139130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latin typeface="Arial" panose="020B0604020202020204" pitchFamily="34" charset="0"/>
                <a:ea typeface="Verdana"/>
                <a:cs typeface="Arial" panose="020B0604020202020204" pitchFamily="34" charset="0"/>
              </a:rPr>
              <a:t>Image:</a:t>
            </a:r>
            <a:r>
              <a:rPr lang="en-US" sz="800" b="1" dirty="0">
                <a:effectLst/>
                <a:latin typeface="Arial" panose="020B0604020202020204" pitchFamily="34" charset="0"/>
                <a:ea typeface="Verdana"/>
                <a:cs typeface="Arial" panose="020B0604020202020204" pitchFamily="34" charset="0"/>
              </a:rPr>
              <a:t> </a:t>
            </a:r>
            <a:r>
              <a:rPr lang="en-GB" sz="800" b="0" i="0" dirty="0" err="1">
                <a:solidFill>
                  <a:srgbClr val="39393C"/>
                </a:solidFill>
                <a:effectLst/>
                <a:latin typeface="Arial" panose="020B0604020202020204" pitchFamily="34" charset="0"/>
                <a:cs typeface="Arial" panose="020B0604020202020204" pitchFamily="34" charset="0"/>
              </a:rPr>
              <a:t>Abdella</a:t>
            </a:r>
            <a:r>
              <a:rPr lang="en-GB" sz="800" b="0" i="0" dirty="0">
                <a:solidFill>
                  <a:srgbClr val="39393C"/>
                </a:solidFill>
                <a:effectLst/>
                <a:latin typeface="Arial" panose="020B0604020202020204" pitchFamily="34" charset="0"/>
                <a:cs typeface="Arial" panose="020B0604020202020204" pitchFamily="34" charset="0"/>
              </a:rPr>
              <a:t>, 23 climbs a mountain to collect water for his family. He makes two journeys to collect the water each day. Each journey takes 5 hours.</a:t>
            </a:r>
            <a:br>
              <a:rPr lang="en-US" sz="800" dirty="0">
                <a:effectLst/>
                <a:latin typeface="Arial" panose="020B0604020202020204" pitchFamily="34" charset="0"/>
                <a:cs typeface="Arial" panose="020B0604020202020204" pitchFamily="34" charset="0"/>
              </a:rPr>
            </a:br>
            <a:r>
              <a:rPr lang="en-GB" sz="800" b="1" dirty="0">
                <a:latin typeface="Arial" panose="020B0604020202020204" pitchFamily="34" charset="0"/>
                <a:ea typeface="Verdana"/>
                <a:cs typeface="Arial" panose="020B0604020202020204" pitchFamily="34" charset="0"/>
              </a:rPr>
              <a:t>Picture</a:t>
            </a:r>
            <a:r>
              <a:rPr lang="en-GB" sz="800" b="1" baseline="0" dirty="0">
                <a:latin typeface="Arial" panose="020B0604020202020204" pitchFamily="34" charset="0"/>
                <a:ea typeface="Verdana"/>
                <a:cs typeface="Arial" panose="020B0604020202020204" pitchFamily="34" charset="0"/>
              </a:rPr>
              <a:t> credit</a:t>
            </a:r>
            <a:r>
              <a:rPr lang="en-GB" sz="800" b="0" baseline="0" dirty="0">
                <a:latin typeface="Arial" panose="020B0604020202020204" pitchFamily="34" charset="0"/>
                <a:ea typeface="Verdana"/>
                <a:cs typeface="Arial" panose="020B0604020202020204" pitchFamily="34" charset="0"/>
              </a:rPr>
              <a:t>: </a:t>
            </a:r>
            <a:r>
              <a:rPr lang="en-GB" sz="800" b="0" i="0" dirty="0">
                <a:solidFill>
                  <a:srgbClr val="39393C"/>
                </a:solidFill>
                <a:effectLst/>
                <a:latin typeface="Arial" panose="020B0604020202020204" pitchFamily="34" charset="0"/>
                <a:cs typeface="Arial" panose="020B0604020202020204" pitchFamily="34" charset="0"/>
              </a:rPr>
              <a:t>Mark Chamberlain</a:t>
            </a:r>
            <a:r>
              <a:rPr lang="en-GB" sz="800" b="0" baseline="0" dirty="0">
                <a:latin typeface="Arial" panose="020B0604020202020204" pitchFamily="34" charset="0"/>
                <a:ea typeface="Verdana"/>
                <a:cs typeface="Arial" panose="020B0604020202020204" pitchFamily="34" charset="0"/>
              </a:rPr>
              <a:t>/CAFOD</a:t>
            </a:r>
          </a:p>
          <a:p>
            <a:endParaRPr lang="en-GB" dirty="0"/>
          </a:p>
        </p:txBody>
      </p:sp>
      <p:sp>
        <p:nvSpPr>
          <p:cNvPr id="4" name="Slide Number Placeholder 3"/>
          <p:cNvSpPr>
            <a:spLocks noGrp="1"/>
          </p:cNvSpPr>
          <p:nvPr>
            <p:ph type="sldNum" sz="quarter" idx="10"/>
          </p:nvPr>
        </p:nvSpPr>
        <p:spPr/>
        <p:txBody>
          <a:bodyPr/>
          <a:lstStyle/>
          <a:p>
            <a:fld id="{6AB2571A-8646-431E-BD24-20DF77D09C46}" type="slidenum">
              <a:rPr lang="en-GB" smtClean="0"/>
              <a:pPr/>
              <a:t>8</a:t>
            </a:fld>
            <a:endParaRPr lang="en-GB"/>
          </a:p>
        </p:txBody>
      </p:sp>
    </p:spTree>
    <p:extLst>
      <p:ext uri="{BB962C8B-B14F-4D97-AF65-F5344CB8AC3E}">
        <p14:creationId xmlns:p14="http://schemas.microsoft.com/office/powerpoint/2010/main" val="2887946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lnSpcReduction="10000"/>
          </a:bodyPr>
          <a:lstStyle/>
          <a:p>
            <a:r>
              <a:rPr lang="en-GB" sz="1100" b="1" dirty="0">
                <a:latin typeface="Arial" panose="020B0604020202020204" pitchFamily="34" charset="0"/>
                <a:cs typeface="Arial" panose="020B0604020202020204" pitchFamily="34" charset="0"/>
              </a:rPr>
              <a:t>Reader: </a:t>
            </a:r>
            <a:r>
              <a:rPr lang="en-GB" sz="1100" b="0" dirty="0">
                <a:latin typeface="Arial" panose="020B0604020202020204" pitchFamily="34" charset="0"/>
                <a:cs typeface="Arial" panose="020B0604020202020204" pitchFamily="34" charset="0"/>
              </a:rPr>
              <a:t>“Then Simeon blessed them and said to his mother Mary, ‘This child is destined for the falling and the rising of many in Israel, and to be a sign that will be opposed so that the inner thoughts of many will be revealed – and a sword will pierce your own soul too.” </a:t>
            </a:r>
            <a:r>
              <a:rPr lang="en-GB" sz="1100" b="0" i="1" dirty="0">
                <a:latin typeface="Arial" panose="020B0604020202020204" pitchFamily="34" charset="0"/>
                <a:cs typeface="Arial" panose="020B0604020202020204" pitchFamily="34" charset="0"/>
              </a:rPr>
              <a:t>Luke 2:33-35 </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Leader: </a:t>
            </a:r>
            <a:r>
              <a:rPr lang="en-GB" sz="1100" b="0" dirty="0">
                <a:latin typeface="Arial" panose="020B0604020202020204" pitchFamily="34" charset="0"/>
                <a:cs typeface="Arial" panose="020B0604020202020204" pitchFamily="34" charset="0"/>
              </a:rPr>
              <a:t>We adore you, O Christ, and we praise you,</a:t>
            </a:r>
          </a:p>
          <a:p>
            <a:r>
              <a:rPr lang="en-GB" sz="1100" b="1" dirty="0">
                <a:latin typeface="Arial" panose="020B0604020202020204" pitchFamily="34" charset="0"/>
                <a:cs typeface="Arial" panose="020B0604020202020204" pitchFamily="34" charset="0"/>
              </a:rPr>
              <a:t>All: because by your Holy Cross you have redeemed the world.</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Reflect:</a:t>
            </a:r>
          </a:p>
          <a:p>
            <a:r>
              <a:rPr lang="en-GB" sz="1100" dirty="0">
                <a:latin typeface="Arial" panose="020B0604020202020204" pitchFamily="34" charset="0"/>
                <a:cs typeface="Arial" panose="020B0604020202020204" pitchFamily="34" charset="0"/>
              </a:rPr>
              <a:t>This was the fulfilment of Simeon’s prophecy, the sword that ran through Mary’s soul. She who nurtured Jesus as a baby, witnessed his first steps and words, now meets her son on this final journey. What pain Mary must have felt, unable to reach out to help or comfort Jesus. Yet she remains present and steadfast.</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So many mothers throughout the world grieve; with empty hands unable to feed their hungry children or get medicine and care for their families.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Let us look to the example of Mary and not turn our faces away from those who are suffering.</a:t>
            </a:r>
          </a:p>
          <a:p>
            <a:r>
              <a:rPr lang="en-GB" sz="1100" b="1" dirty="0">
                <a:latin typeface="Arial" panose="020B0604020202020204" pitchFamily="34" charset="0"/>
                <a:cs typeface="Arial" panose="020B0604020202020204" pitchFamily="34" charset="0"/>
              </a:rPr>
              <a:t> </a:t>
            </a:r>
            <a:endParaRPr lang="en-GB" sz="1100"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Prayer:</a:t>
            </a:r>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Jesus, you looked through the crowd</a:t>
            </a:r>
          </a:p>
          <a:p>
            <a:r>
              <a:rPr lang="en-GB" sz="1100" dirty="0">
                <a:latin typeface="Arial" panose="020B0604020202020204" pitchFamily="34" charset="0"/>
                <a:cs typeface="Arial" panose="020B0604020202020204" pitchFamily="34" charset="0"/>
              </a:rPr>
              <a:t>and saw your mother’s eyes.</a:t>
            </a:r>
          </a:p>
          <a:p>
            <a:r>
              <a:rPr lang="en-GB" sz="1100" dirty="0">
                <a:latin typeface="Arial" panose="020B0604020202020204" pitchFamily="34" charset="0"/>
                <a:cs typeface="Arial" panose="020B0604020202020204" pitchFamily="34" charset="0"/>
              </a:rPr>
              <a:t>Her love gave you the strength to carry on.</a:t>
            </a:r>
          </a:p>
          <a:p>
            <a:r>
              <a:rPr lang="en-GB" sz="1100" b="0" dirty="0">
                <a:latin typeface="Arial" panose="020B0604020202020204" pitchFamily="34" charset="0"/>
                <a:cs typeface="Arial" panose="020B0604020202020204" pitchFamily="34" charset="0"/>
              </a:rPr>
              <a:t>Walk with us.</a:t>
            </a:r>
          </a:p>
          <a:p>
            <a:r>
              <a:rPr lang="en-GB" sz="1100" dirty="0">
                <a:latin typeface="Arial" panose="020B0604020202020204" pitchFamily="34" charset="0"/>
                <a:cs typeface="Arial" panose="020B0604020202020204" pitchFamily="34" charset="0"/>
              </a:rPr>
              <a:t>When we don’t want to listen,</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open our ears to hear.</a:t>
            </a:r>
          </a:p>
          <a:p>
            <a:r>
              <a:rPr lang="en-GB" sz="1100" dirty="0">
                <a:latin typeface="Arial" panose="020B0604020202020204" pitchFamily="34" charset="0"/>
                <a:cs typeface="Arial" panose="020B0604020202020204" pitchFamily="34" charset="0"/>
              </a:rPr>
              <a:t>When it would be easier to look away,</a:t>
            </a:r>
            <a:r>
              <a:rPr lang="en-GB" sz="1100" baseline="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open our eyes to see.</a:t>
            </a:r>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B2571A-8646-431E-BD24-20DF77D09C46}" type="slidenum">
              <a:rPr lang="en-GB" smtClean="0"/>
              <a:pPr/>
              <a:t>9</a:t>
            </a:fld>
            <a:endParaRPr lang="en-GB"/>
          </a:p>
        </p:txBody>
      </p:sp>
    </p:spTree>
    <p:extLst>
      <p:ext uri="{BB962C8B-B14F-4D97-AF65-F5344CB8AC3E}">
        <p14:creationId xmlns:p14="http://schemas.microsoft.com/office/powerpoint/2010/main" val="337797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no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800">
                <a:noFill/>
              </a:rPr>
              <a:t>   </a:t>
            </a:r>
          </a:p>
        </p:txBody>
      </p:sp>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2FBE5-D2A1-434B-9FAC-2E821C173977}"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42EAC9-7A69-4E5E-8BB5-9A3AE1C6DDB1}" type="datetimeFigureOut">
              <a:rPr lang="en-GB" smtClean="0"/>
              <a:pPr/>
              <a:t>01/03/2021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2FBE5-D2A1-434B-9FAC-2E821C17397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2EAC9-7A69-4E5E-8BB5-9A3AE1C6DDB1}" type="datetimeFigureOut">
              <a:rPr lang="en-GB" smtClean="0"/>
              <a:pPr/>
              <a:t>01/03/2021</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2FBE5-D2A1-434B-9FAC-2E821C17397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Verdana"/>
          <a:ea typeface="+mj-ea"/>
          <a:cs typeface="Verdana"/>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a:ea typeface="+mn-ea"/>
          <a:cs typeface="Verdana"/>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a:ea typeface="+mn-ea"/>
          <a:cs typeface="Verdana"/>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a:ea typeface="+mn-ea"/>
          <a:cs typeface="Verdana"/>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a:ea typeface="+mn-ea"/>
          <a:cs typeface="Verdana"/>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a:ea typeface="+mn-ea"/>
          <a:cs typeface="Verdan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smiling, posing&#10;&#10;Description automatically generated">
            <a:extLst>
              <a:ext uri="{FF2B5EF4-FFF2-40B4-BE49-F238E27FC236}">
                <a16:creationId xmlns:a16="http://schemas.microsoft.com/office/drawing/2014/main" id="{7E84A739-537B-4978-BD0A-F3AB9EC363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6" name="Group 15"/>
          <p:cNvGrpSpPr/>
          <p:nvPr/>
        </p:nvGrpSpPr>
        <p:grpSpPr>
          <a:xfrm>
            <a:off x="0" y="6304731"/>
            <a:ext cx="12192000" cy="553269"/>
            <a:chOff x="0" y="6345797"/>
            <a:chExt cx="12192000" cy="553269"/>
          </a:xfrm>
        </p:grpSpPr>
        <p:sp>
          <p:nvSpPr>
            <p:cNvPr id="17" name="Rectangle 16"/>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sp>
        <p:nvSpPr>
          <p:cNvPr id="2" name="TextBox 1"/>
          <p:cNvSpPr txBox="1"/>
          <p:nvPr/>
        </p:nvSpPr>
        <p:spPr>
          <a:xfrm>
            <a:off x="8570362" y="883143"/>
            <a:ext cx="3091341" cy="2308324"/>
          </a:xfrm>
          <a:prstGeom prst="rect">
            <a:avLst/>
          </a:prstGeom>
          <a:noFill/>
        </p:spPr>
        <p:txBody>
          <a:bodyPr wrap="square" rtlCol="0">
            <a:spAutoFit/>
          </a:bodyPr>
          <a:lstStyle/>
          <a:p>
            <a:pPr algn="ctr"/>
            <a:r>
              <a:rPr lang="en-US" sz="5400" dirty="0">
                <a:solidFill>
                  <a:srgbClr val="FFFFFF"/>
                </a:solidFill>
                <a:latin typeface="Arial"/>
                <a:cs typeface="Arial"/>
              </a:rPr>
              <a:t>Stations </a:t>
            </a:r>
          </a:p>
          <a:p>
            <a:pPr algn="ctr"/>
            <a:r>
              <a:rPr lang="en-US" sz="3600" dirty="0">
                <a:solidFill>
                  <a:srgbClr val="FFFFFF"/>
                </a:solidFill>
                <a:latin typeface="Arial"/>
                <a:cs typeface="Arial"/>
              </a:rPr>
              <a:t>of the </a:t>
            </a:r>
          </a:p>
          <a:p>
            <a:pPr algn="ctr"/>
            <a:r>
              <a:rPr lang="en-US" sz="5400" dirty="0">
                <a:solidFill>
                  <a:srgbClr val="FFFFFF"/>
                </a:solidFill>
                <a:latin typeface="Arial"/>
                <a:cs typeface="Arial"/>
              </a:rPr>
              <a:t>Cross</a:t>
            </a:r>
          </a:p>
        </p:txBody>
      </p:sp>
      <p:sp>
        <p:nvSpPr>
          <p:cNvPr id="5" name="TextBox 4"/>
          <p:cNvSpPr txBox="1"/>
          <p:nvPr/>
        </p:nvSpPr>
        <p:spPr>
          <a:xfrm>
            <a:off x="8722594" y="3512840"/>
            <a:ext cx="2895891" cy="830997"/>
          </a:xfrm>
          <a:prstGeom prst="rect">
            <a:avLst/>
          </a:prstGeom>
          <a:noFill/>
        </p:spPr>
        <p:txBody>
          <a:bodyPr wrap="square" rtlCol="0">
            <a:spAutoFit/>
          </a:bodyPr>
          <a:lstStyle/>
          <a:p>
            <a:pPr algn="ctr"/>
            <a:r>
              <a:rPr lang="en-US" sz="2400" i="1" dirty="0">
                <a:solidFill>
                  <a:srgbClr val="FFFFFF"/>
                </a:solidFill>
                <a:latin typeface="Arial"/>
                <a:cs typeface="Arial"/>
              </a:rPr>
              <a:t>A prayerful journey of transformation</a:t>
            </a:r>
            <a:r>
              <a:rPr lang="en-US" sz="2400" i="1" dirty="0">
                <a:latin typeface="Arial"/>
                <a:cs typeface="Arial"/>
              </a:rPr>
              <a:t> </a:t>
            </a:r>
          </a:p>
        </p:txBody>
      </p:sp>
    </p:spTree>
    <p:extLst>
      <p:ext uri="{BB962C8B-B14F-4D97-AF65-F5344CB8AC3E}">
        <p14:creationId xmlns:p14="http://schemas.microsoft.com/office/powerpoint/2010/main" val="1636959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ealthy mum and baby">
            <a:extLst>
              <a:ext uri="{FF2B5EF4-FFF2-40B4-BE49-F238E27FC236}">
                <a16:creationId xmlns:a16="http://schemas.microsoft.com/office/drawing/2014/main" id="{55BA1F54-5E31-448D-A869-6CE9B4C6BA7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2">
            <a:extLst>
              <a:ext uri="{FF2B5EF4-FFF2-40B4-BE49-F238E27FC236}">
                <a16:creationId xmlns:a16="http://schemas.microsoft.com/office/drawing/2014/main" id="{853AA846-66C2-4AF9-B9FA-8402BFA7B571}"/>
              </a:ext>
            </a:extLst>
          </p:cNvPr>
          <p:cNvSpPr txBox="1">
            <a:spLocks noChangeArrowheads="1"/>
          </p:cNvSpPr>
          <p:nvPr/>
        </p:nvSpPr>
        <p:spPr>
          <a:xfrm>
            <a:off x="-32051" y="576814"/>
            <a:ext cx="12224051" cy="5814099"/>
          </a:xfrm>
          <a:prstGeom prst="rect">
            <a:avLst/>
          </a:prstGeom>
          <a:solidFill>
            <a:schemeClr val="bg1">
              <a:lumMod val="85000"/>
              <a:alpha val="80000"/>
            </a:schemeClr>
          </a:solidFill>
          <a:effectLst>
            <a:softEdge rad="0"/>
          </a:effectLst>
        </p:spPr>
        <p:txBody>
          <a:bodyPr vert="horz" lIns="432000" tIns="187200" rIns="91440" bIns="45720" rtlCol="0" anchor="ctr">
            <a:normAutofit fontScale="25000" lnSpcReduction="20000"/>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gn="ctr"/>
            <a:endParaRPr lang="en-GB" sz="9600" b="1" dirty="0">
              <a:solidFill>
                <a:schemeClr val="tx1">
                  <a:lumMod val="50000"/>
                  <a:lumOff val="50000"/>
                </a:schemeClr>
              </a:solidFill>
              <a:effectLst>
                <a:outerShdw blurRad="38100" dist="38100" dir="2700000" algn="tl">
                  <a:srgbClr val="000000">
                    <a:alpha val="43137"/>
                  </a:srgbClr>
                </a:outerShdw>
              </a:effectLst>
              <a:latin typeface="Montserrat" panose="00000500000000000000" pitchFamily="2" charset="0"/>
              <a:ea typeface="Arial" charset="0"/>
              <a:cs typeface="Arial" charset="0"/>
            </a:endParaRPr>
          </a:p>
          <a:p>
            <a:pPr>
              <a:lnSpc>
                <a:spcPct val="120000"/>
              </a:lnSpc>
            </a:pPr>
            <a:r>
              <a:rPr lang="en-GB" sz="96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pPr>
              <a:lnSpc>
                <a:spcPct val="120000"/>
              </a:lnSpc>
            </a:pPr>
            <a:r>
              <a:rPr lang="en-GB" sz="9600" b="1" dirty="0">
                <a:solidFill>
                  <a:srgbClr val="222642"/>
                </a:solidFill>
                <a:latin typeface="Montserrat" panose="00000500000000000000" pitchFamily="2" charset="0"/>
                <a:ea typeface="Arial" charset="0"/>
                <a:cs typeface="Arial" charset="0"/>
              </a:rPr>
              <a:t>R/ Because by your Holy Cross you have redeemed the world.</a:t>
            </a:r>
          </a:p>
          <a:p>
            <a:pPr>
              <a:lnSpc>
                <a:spcPct val="120000"/>
              </a:lnSpc>
            </a:pPr>
            <a:endParaRPr lang="en-US" sz="9600" b="1" dirty="0">
              <a:latin typeface="Montserrat" panose="00000500000000000000" pitchFamily="2" charset="0"/>
              <a:ea typeface="Arial" charset="0"/>
              <a:cs typeface="Arial" charset="0"/>
            </a:endParaRPr>
          </a:p>
          <a:p>
            <a:pPr>
              <a:lnSpc>
                <a:spcPct val="120000"/>
              </a:lnSpc>
            </a:pPr>
            <a:r>
              <a:rPr lang="en-GB" sz="9600" b="1" dirty="0">
                <a:solidFill>
                  <a:schemeClr val="tx1">
                    <a:lumMod val="65000"/>
                    <a:lumOff val="35000"/>
                  </a:schemeClr>
                </a:solidFill>
                <a:latin typeface="Montserrat" panose="00000500000000000000" pitchFamily="2" charset="0"/>
                <a:ea typeface="Arial" charset="0"/>
                <a:cs typeface="Arial" charset="0"/>
              </a:rPr>
              <a:t>Prayer</a:t>
            </a:r>
          </a:p>
          <a:p>
            <a:pPr>
              <a:lnSpc>
                <a:spcPct val="120000"/>
              </a:lnSpc>
            </a:pPr>
            <a:r>
              <a:rPr lang="en-GB" sz="9600" b="1" dirty="0">
                <a:solidFill>
                  <a:srgbClr val="222642"/>
                </a:solidFill>
                <a:latin typeface="Montserrat" panose="00000500000000000000" pitchFamily="2" charset="0"/>
                <a:ea typeface="Arial" charset="0"/>
                <a:cs typeface="Arial" charset="0"/>
              </a:rPr>
              <a:t>Jesus, you looked through the crowd</a:t>
            </a:r>
          </a:p>
          <a:p>
            <a:pPr>
              <a:lnSpc>
                <a:spcPct val="120000"/>
              </a:lnSpc>
            </a:pPr>
            <a:r>
              <a:rPr lang="en-GB" sz="9600" b="1" dirty="0">
                <a:solidFill>
                  <a:srgbClr val="222642"/>
                </a:solidFill>
                <a:latin typeface="Montserrat" panose="00000500000000000000" pitchFamily="2" charset="0"/>
                <a:ea typeface="Arial" charset="0"/>
                <a:cs typeface="Arial" charset="0"/>
              </a:rPr>
              <a:t>and saw your mother’s eyes.</a:t>
            </a:r>
          </a:p>
          <a:p>
            <a:pPr>
              <a:lnSpc>
                <a:spcPct val="120000"/>
              </a:lnSpc>
            </a:pPr>
            <a:r>
              <a:rPr lang="en-GB" sz="9600" b="1" dirty="0">
                <a:solidFill>
                  <a:srgbClr val="222642"/>
                </a:solidFill>
                <a:latin typeface="Montserrat" panose="00000500000000000000" pitchFamily="2" charset="0"/>
                <a:ea typeface="Arial" charset="0"/>
                <a:cs typeface="Arial" charset="0"/>
              </a:rPr>
              <a:t>Her love gave you the strength to carry on.</a:t>
            </a:r>
          </a:p>
          <a:p>
            <a:pPr>
              <a:lnSpc>
                <a:spcPct val="120000"/>
              </a:lnSpc>
            </a:pPr>
            <a:r>
              <a:rPr lang="en-GB" sz="9600" b="1" dirty="0">
                <a:solidFill>
                  <a:srgbClr val="222642"/>
                </a:solidFill>
                <a:latin typeface="Montserrat" panose="00000500000000000000" pitchFamily="2" charset="0"/>
                <a:ea typeface="Arial" charset="0"/>
                <a:cs typeface="Arial" charset="0"/>
              </a:rPr>
              <a:t>Walk with us.</a:t>
            </a:r>
          </a:p>
          <a:p>
            <a:pPr>
              <a:lnSpc>
                <a:spcPct val="120000"/>
              </a:lnSpc>
            </a:pPr>
            <a:r>
              <a:rPr lang="en-GB" sz="9600" b="1" dirty="0">
                <a:solidFill>
                  <a:srgbClr val="222642"/>
                </a:solidFill>
                <a:latin typeface="Montserrat" panose="00000500000000000000" pitchFamily="2" charset="0"/>
                <a:ea typeface="Arial" charset="0"/>
                <a:cs typeface="Arial" charset="0"/>
              </a:rPr>
              <a:t>When we don’t want to listen, </a:t>
            </a:r>
          </a:p>
          <a:p>
            <a:pPr>
              <a:lnSpc>
                <a:spcPct val="120000"/>
              </a:lnSpc>
            </a:pPr>
            <a:r>
              <a:rPr lang="en-GB" sz="9600" b="1" dirty="0">
                <a:solidFill>
                  <a:srgbClr val="222642"/>
                </a:solidFill>
                <a:latin typeface="Montserrat" panose="00000500000000000000" pitchFamily="2" charset="0"/>
                <a:ea typeface="Arial" charset="0"/>
                <a:cs typeface="Arial" charset="0"/>
              </a:rPr>
              <a:t>open our ears to hear.</a:t>
            </a:r>
          </a:p>
          <a:p>
            <a:pPr>
              <a:lnSpc>
                <a:spcPct val="120000"/>
              </a:lnSpc>
            </a:pPr>
            <a:r>
              <a:rPr lang="en-GB" sz="9600" b="1" dirty="0">
                <a:solidFill>
                  <a:srgbClr val="222642"/>
                </a:solidFill>
                <a:latin typeface="Montserrat" panose="00000500000000000000" pitchFamily="2" charset="0"/>
                <a:ea typeface="Arial" charset="0"/>
                <a:cs typeface="Arial" charset="0"/>
              </a:rPr>
              <a:t>When it would be easier to look away, </a:t>
            </a:r>
          </a:p>
          <a:p>
            <a:pPr>
              <a:lnSpc>
                <a:spcPct val="120000"/>
              </a:lnSpc>
            </a:pPr>
            <a:r>
              <a:rPr lang="en-GB" sz="9600" b="1" dirty="0">
                <a:solidFill>
                  <a:srgbClr val="222642"/>
                </a:solidFill>
                <a:latin typeface="Montserrat" panose="00000500000000000000" pitchFamily="2" charset="0"/>
                <a:ea typeface="Arial" charset="0"/>
                <a:cs typeface="Arial" charset="0"/>
              </a:rPr>
              <a:t>open our eyes to see.</a:t>
            </a:r>
            <a:r>
              <a:rPr lang="en-US" sz="9600" b="1" dirty="0">
                <a:solidFill>
                  <a:srgbClr val="222642"/>
                </a:solidFill>
                <a:latin typeface="Montserrat" panose="00000500000000000000" pitchFamily="2" charset="0"/>
                <a:ea typeface="Arial" charset="0"/>
                <a:cs typeface="Arial" charset="0"/>
              </a:rPr>
              <a:t> </a:t>
            </a:r>
          </a:p>
          <a:p>
            <a:pPr>
              <a:lnSpc>
                <a:spcPct val="120000"/>
              </a:lnSpc>
            </a:pPr>
            <a:endParaRPr lang="en-US" sz="8800" b="1" dirty="0">
              <a:solidFill>
                <a:srgbClr val="222642"/>
              </a:solidFill>
              <a:latin typeface="Arial" charset="0"/>
              <a:ea typeface="Arial" charset="0"/>
              <a:cs typeface="Arial" charset="0"/>
            </a:endParaRPr>
          </a:p>
          <a:p>
            <a:pPr>
              <a:spcBef>
                <a:spcPct val="0"/>
              </a:spcBef>
            </a:pPr>
            <a:endParaRPr lang="en-US" sz="48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lgn="ctr"/>
            <a:r>
              <a:rPr lang="en-US" sz="3800" b="1" dirty="0">
                <a:solidFill>
                  <a:srgbClr val="222642"/>
                </a:solidFill>
                <a:latin typeface="Arial" charset="0"/>
                <a:ea typeface="Arial" charset="0"/>
                <a:cs typeface="Arial" charset="0"/>
              </a:rPr>
              <a:t> </a:t>
            </a:r>
          </a:p>
          <a:p>
            <a:pPr>
              <a:spcBef>
                <a:spcPct val="0"/>
              </a:spcBef>
            </a:pPr>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p:txBody>
      </p:sp>
      <p:grpSp>
        <p:nvGrpSpPr>
          <p:cNvPr id="20" name="Group 19"/>
          <p:cNvGrpSpPr/>
          <p:nvPr/>
        </p:nvGrpSpPr>
        <p:grpSpPr>
          <a:xfrm>
            <a:off x="0" y="6304731"/>
            <a:ext cx="12192000" cy="553269"/>
            <a:chOff x="0" y="6345797"/>
            <a:chExt cx="12192000" cy="553269"/>
          </a:xfrm>
        </p:grpSpPr>
        <p:sp>
          <p:nvSpPr>
            <p:cNvPr id="21" name="Rectangle 20"/>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0" name="Picture 9">
            <a:extLst>
              <a:ext uri="{FF2B5EF4-FFF2-40B4-BE49-F238E27FC236}">
                <a16:creationId xmlns:a16="http://schemas.microsoft.com/office/drawing/2014/main" id="{73CA5B6F-E309-40CA-8879-0965AC04080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person, person&#10;&#10;Description automatically generated">
            <a:extLst>
              <a:ext uri="{FF2B5EF4-FFF2-40B4-BE49-F238E27FC236}">
                <a16:creationId xmlns:a16="http://schemas.microsoft.com/office/drawing/2014/main" id="{90ED0418-5010-45C3-A10F-B3D02D7F63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6287643"/>
          </a:xfrm>
          <a:prstGeom prst="rect">
            <a:avLst/>
          </a:prstGeom>
        </p:spPr>
      </p:pic>
      <p:grpSp>
        <p:nvGrpSpPr>
          <p:cNvPr id="17" name="Group 16"/>
          <p:cNvGrpSpPr/>
          <p:nvPr/>
        </p:nvGrpSpPr>
        <p:grpSpPr>
          <a:xfrm>
            <a:off x="0" y="6304731"/>
            <a:ext cx="12192000" cy="553269"/>
            <a:chOff x="0" y="6345797"/>
            <a:chExt cx="12192000" cy="553269"/>
          </a:xfrm>
        </p:grpSpPr>
        <p:sp>
          <p:nvSpPr>
            <p:cNvPr id="18" name="Rectangle 17"/>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5" name="Picture 4">
            <a:extLst>
              <a:ext uri="{FF2B5EF4-FFF2-40B4-BE49-F238E27FC236}">
                <a16:creationId xmlns:a16="http://schemas.microsoft.com/office/drawing/2014/main" id="{3DE2D743-9EFD-406C-96A9-B20373558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49674"/>
          </a:xfrm>
          <a:prstGeom prst="rect">
            <a:avLst/>
          </a:prstGeom>
        </p:spPr>
      </p:pic>
      <p:sp>
        <p:nvSpPr>
          <p:cNvPr id="11" name="TextBox 10">
            <a:extLst>
              <a:ext uri="{FF2B5EF4-FFF2-40B4-BE49-F238E27FC236}">
                <a16:creationId xmlns:a16="http://schemas.microsoft.com/office/drawing/2014/main" id="{07E455AD-37BC-4D2F-A12B-1E47CA5A3064}"/>
              </a:ext>
            </a:extLst>
          </p:cNvPr>
          <p:cNvSpPr txBox="1"/>
          <p:nvPr/>
        </p:nvSpPr>
        <p:spPr>
          <a:xfrm>
            <a:off x="4217518" y="5059120"/>
            <a:ext cx="7752614" cy="1077218"/>
          </a:xfrm>
          <a:prstGeom prst="rect">
            <a:avLst/>
          </a:prstGeom>
          <a:solidFill>
            <a:schemeClr val="bg1">
              <a:lumMod val="75000"/>
              <a:alpha val="45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“The soldiers compelled a passer-by</a:t>
            </a:r>
            <a:r>
              <a:rPr lang="mr-IN" sz="3200" b="1" dirty="0">
                <a:solidFill>
                  <a:schemeClr val="bg1"/>
                </a:solidFill>
                <a:latin typeface="Arial" panose="020B0604020202020204" pitchFamily="34" charset="0"/>
                <a:cs typeface="Arial" panose="020B0604020202020204" pitchFamily="34" charset="0"/>
              </a:rPr>
              <a:t>…</a:t>
            </a:r>
            <a:r>
              <a:rPr lang="en-GB" sz="3200" b="1" dirty="0">
                <a:solidFill>
                  <a:schemeClr val="bg1"/>
                </a:solidFill>
                <a:latin typeface="Arial" panose="020B0604020202020204" pitchFamily="34" charset="0"/>
                <a:cs typeface="Arial" panose="020B0604020202020204" pitchFamily="34" charset="0"/>
              </a:rPr>
              <a:t> </a:t>
            </a:r>
          </a:p>
          <a:p>
            <a:pPr algn="r"/>
            <a:r>
              <a:rPr lang="en-GB" sz="3200" b="1" dirty="0">
                <a:solidFill>
                  <a:schemeClr val="bg1"/>
                </a:solidFill>
                <a:latin typeface="Arial" panose="020B0604020202020204" pitchFamily="34" charset="0"/>
                <a:cs typeface="Arial" panose="020B0604020202020204" pitchFamily="34" charset="0"/>
              </a:rPr>
              <a:t>to carry his cross.” </a:t>
            </a:r>
            <a:r>
              <a:rPr lang="en-GB" sz="1600" b="1" dirty="0">
                <a:solidFill>
                  <a:schemeClr val="bg1"/>
                </a:solidFill>
                <a:latin typeface="Arial" panose="020B0604020202020204" pitchFamily="34" charset="0"/>
                <a:cs typeface="Arial" panose="020B0604020202020204" pitchFamily="34" charset="0"/>
              </a:rPr>
              <a:t>Mark 15:21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ky, person, person&#10;&#10;Description automatically generated">
            <a:extLst>
              <a:ext uri="{FF2B5EF4-FFF2-40B4-BE49-F238E27FC236}">
                <a16:creationId xmlns:a16="http://schemas.microsoft.com/office/drawing/2014/main" id="{BE211BBE-EB9E-4F47-8CE7-93447D161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1" cy="6857999"/>
          </a:xfrm>
          <a:prstGeom prst="rect">
            <a:avLst/>
          </a:prstGeom>
        </p:spPr>
      </p:pic>
      <p:sp>
        <p:nvSpPr>
          <p:cNvPr id="5" name="Rectangle 2">
            <a:extLst>
              <a:ext uri="{FF2B5EF4-FFF2-40B4-BE49-F238E27FC236}">
                <a16:creationId xmlns:a16="http://schemas.microsoft.com/office/drawing/2014/main" id="{853AA846-66C2-4AF9-B9FA-8402BFA7B571}"/>
              </a:ext>
            </a:extLst>
          </p:cNvPr>
          <p:cNvSpPr txBox="1">
            <a:spLocks noChangeArrowheads="1"/>
          </p:cNvSpPr>
          <p:nvPr/>
        </p:nvSpPr>
        <p:spPr>
          <a:xfrm>
            <a:off x="-32051" y="546691"/>
            <a:ext cx="12224051" cy="5776270"/>
          </a:xfrm>
          <a:prstGeom prst="rect">
            <a:avLst/>
          </a:prstGeom>
          <a:solidFill>
            <a:schemeClr val="bg1">
              <a:lumMod val="85000"/>
              <a:alpha val="75000"/>
            </a:schemeClr>
          </a:solidFill>
          <a:effectLst>
            <a:softEdge rad="0"/>
          </a:effectLst>
        </p:spPr>
        <p:txBody>
          <a:bodyPr vert="horz" lIns="432000" tIns="187200" rIns="91440" bIns="45720" rtlCol="0" anchor="ctr">
            <a:normAutofit fontScale="32500" lnSpcReduction="20000"/>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Montserrat" panose="00000500000000000000" pitchFamily="2" charset="0"/>
              <a:ea typeface="Arial" charset="0"/>
              <a:cs typeface="Arial" charset="0"/>
            </a:endParaRPr>
          </a:p>
          <a:p>
            <a:pPr>
              <a:lnSpc>
                <a:spcPct val="120000"/>
              </a:lnSpc>
            </a:pPr>
            <a:r>
              <a:rPr lang="en-GB" sz="7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pPr>
              <a:lnSpc>
                <a:spcPct val="120000"/>
              </a:lnSpc>
            </a:pPr>
            <a:r>
              <a:rPr lang="en-GB" sz="7400" b="1" dirty="0">
                <a:solidFill>
                  <a:srgbClr val="222642"/>
                </a:solidFill>
                <a:latin typeface="Montserrat" panose="00000500000000000000" pitchFamily="2" charset="0"/>
                <a:ea typeface="Arial" charset="0"/>
                <a:cs typeface="Arial" charset="0"/>
              </a:rPr>
              <a:t>R/ Because by your Holy Cross you have redeemed the world.</a:t>
            </a:r>
          </a:p>
          <a:p>
            <a:pPr>
              <a:lnSpc>
                <a:spcPct val="120000"/>
              </a:lnSpc>
            </a:pPr>
            <a:endParaRPr lang="en-US" sz="7400" b="1" dirty="0">
              <a:solidFill>
                <a:srgbClr val="222642"/>
              </a:solidFill>
              <a:latin typeface="Montserrat" panose="00000500000000000000" pitchFamily="2" charset="0"/>
              <a:ea typeface="Arial" charset="0"/>
              <a:cs typeface="Arial" charset="0"/>
            </a:endParaRPr>
          </a:p>
          <a:p>
            <a:pPr>
              <a:lnSpc>
                <a:spcPct val="120000"/>
              </a:lnSpc>
            </a:pPr>
            <a:r>
              <a:rPr lang="en-GB" sz="7400" b="1" dirty="0">
                <a:solidFill>
                  <a:schemeClr val="tx1">
                    <a:lumMod val="65000"/>
                    <a:lumOff val="35000"/>
                  </a:schemeClr>
                </a:solidFill>
                <a:latin typeface="Montserrat" panose="00000500000000000000" pitchFamily="2" charset="0"/>
                <a:ea typeface="Arial" charset="0"/>
                <a:cs typeface="Arial" charset="0"/>
              </a:rPr>
              <a:t>Prayer</a:t>
            </a:r>
          </a:p>
          <a:p>
            <a:pPr>
              <a:lnSpc>
                <a:spcPct val="120000"/>
              </a:lnSpc>
            </a:pPr>
            <a:r>
              <a:rPr lang="en-GB" sz="7400" b="1" dirty="0">
                <a:solidFill>
                  <a:srgbClr val="222642"/>
                </a:solidFill>
                <a:latin typeface="Montserrat" panose="00000500000000000000" pitchFamily="2" charset="0"/>
                <a:ea typeface="Arial" charset="0"/>
                <a:cs typeface="Arial" charset="0"/>
              </a:rPr>
              <a:t>Jesus, you know what it means </a:t>
            </a:r>
          </a:p>
          <a:p>
            <a:pPr>
              <a:lnSpc>
                <a:spcPct val="120000"/>
              </a:lnSpc>
            </a:pPr>
            <a:r>
              <a:rPr lang="en-GB" sz="7400" b="1" dirty="0">
                <a:solidFill>
                  <a:srgbClr val="222642"/>
                </a:solidFill>
                <a:latin typeface="Montserrat" panose="00000500000000000000" pitchFamily="2" charset="0"/>
                <a:ea typeface="Arial" charset="0"/>
                <a:cs typeface="Arial" charset="0"/>
              </a:rPr>
              <a:t>to depend on someone and to need their help.</a:t>
            </a:r>
          </a:p>
          <a:p>
            <a:pPr>
              <a:lnSpc>
                <a:spcPct val="120000"/>
              </a:lnSpc>
            </a:pPr>
            <a:r>
              <a:rPr lang="en-GB" sz="7400" b="1" dirty="0">
                <a:solidFill>
                  <a:srgbClr val="222642"/>
                </a:solidFill>
                <a:latin typeface="Montserrat" panose="00000500000000000000" pitchFamily="2" charset="0"/>
                <a:ea typeface="Arial" charset="0"/>
                <a:cs typeface="Arial" charset="0"/>
              </a:rPr>
              <a:t>Walk with us.</a:t>
            </a:r>
          </a:p>
          <a:p>
            <a:pPr>
              <a:lnSpc>
                <a:spcPct val="120000"/>
              </a:lnSpc>
            </a:pPr>
            <a:r>
              <a:rPr lang="en-GB" sz="7400" b="1" dirty="0">
                <a:solidFill>
                  <a:srgbClr val="222642"/>
                </a:solidFill>
                <a:latin typeface="Montserrat" panose="00000500000000000000" pitchFamily="2" charset="0"/>
                <a:ea typeface="Arial" charset="0"/>
                <a:cs typeface="Arial" charset="0"/>
              </a:rPr>
              <a:t>When my friends need help, </a:t>
            </a:r>
          </a:p>
          <a:p>
            <a:pPr>
              <a:lnSpc>
                <a:spcPct val="120000"/>
              </a:lnSpc>
            </a:pPr>
            <a:r>
              <a:rPr lang="en-GB" sz="7400" b="1" dirty="0">
                <a:solidFill>
                  <a:srgbClr val="222642"/>
                </a:solidFill>
                <a:latin typeface="Montserrat"/>
                <a:ea typeface="Arial" charset="0"/>
                <a:cs typeface="Arial"/>
              </a:rPr>
              <a:t>teach me to work with them to lighten their load.</a:t>
            </a:r>
            <a:endParaRPr lang="en-GB" sz="7400" b="1" dirty="0">
              <a:solidFill>
                <a:srgbClr val="222642"/>
              </a:solidFill>
              <a:latin typeface="Montserrat" panose="00000500000000000000" pitchFamily="2" charset="0"/>
              <a:ea typeface="Arial" charset="0"/>
              <a:cs typeface="Arial" charset="0"/>
            </a:endParaRPr>
          </a:p>
          <a:p>
            <a:pPr>
              <a:lnSpc>
                <a:spcPct val="120000"/>
              </a:lnSpc>
            </a:pPr>
            <a:r>
              <a:rPr lang="en-GB" sz="7400" b="1" dirty="0">
                <a:solidFill>
                  <a:srgbClr val="222642"/>
                </a:solidFill>
                <a:latin typeface="Montserrat" panose="00000500000000000000" pitchFamily="2" charset="0"/>
                <a:ea typeface="Arial" charset="0"/>
                <a:cs typeface="Arial" charset="0"/>
              </a:rPr>
              <a:t>Show me how to listen carefully so that I can offer what they need.</a:t>
            </a:r>
          </a:p>
          <a:p>
            <a:pPr>
              <a:lnSpc>
                <a:spcPct val="120000"/>
              </a:lnSpc>
            </a:pPr>
            <a:r>
              <a:rPr lang="en-GB" sz="7400" b="1" dirty="0">
                <a:solidFill>
                  <a:srgbClr val="222642"/>
                </a:solidFill>
                <a:latin typeface="Montserrat" panose="00000500000000000000" pitchFamily="2" charset="0"/>
                <a:ea typeface="Arial" charset="0"/>
                <a:cs typeface="Arial" charset="0"/>
              </a:rPr>
              <a:t>We are your global family of many different colours, cultures and religions. </a:t>
            </a:r>
          </a:p>
          <a:p>
            <a:pPr>
              <a:lnSpc>
                <a:spcPct val="120000"/>
              </a:lnSpc>
            </a:pPr>
            <a:r>
              <a:rPr lang="en-GB" sz="7400" b="1" dirty="0">
                <a:solidFill>
                  <a:srgbClr val="222642"/>
                </a:solidFill>
                <a:latin typeface="Montserrat" panose="00000500000000000000" pitchFamily="2" charset="0"/>
                <a:ea typeface="Arial" charset="0"/>
                <a:cs typeface="Arial" charset="0"/>
              </a:rPr>
              <a:t>Make us one family united in you.</a:t>
            </a:r>
          </a:p>
          <a:p>
            <a:pPr>
              <a:lnSpc>
                <a:spcPct val="120000"/>
              </a:lnSpc>
            </a:pPr>
            <a:endParaRPr lang="en-GB" sz="8800" b="1" dirty="0">
              <a:solidFill>
                <a:srgbClr val="222642"/>
              </a:solidFill>
              <a:latin typeface="Arial" charset="0"/>
              <a:ea typeface="Arial" charset="0"/>
              <a:cs typeface="Arial" charset="0"/>
            </a:endParaRPr>
          </a:p>
          <a:p>
            <a:pPr algn="ctr"/>
            <a:endParaRPr lang="en-US" sz="3800" b="1" dirty="0">
              <a:solidFill>
                <a:srgbClr val="222642"/>
              </a:solidFill>
              <a:latin typeface="Arial" charset="0"/>
              <a:ea typeface="Arial" charset="0"/>
              <a:cs typeface="Arial" charset="0"/>
            </a:endParaRPr>
          </a:p>
          <a:p>
            <a:pPr>
              <a:spcBef>
                <a:spcPct val="0"/>
              </a:spcBef>
            </a:pPr>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p:txBody>
      </p:sp>
      <p:grpSp>
        <p:nvGrpSpPr>
          <p:cNvPr id="19" name="Group 18"/>
          <p:cNvGrpSpPr/>
          <p:nvPr/>
        </p:nvGrpSpPr>
        <p:grpSpPr>
          <a:xfrm>
            <a:off x="0" y="6304731"/>
            <a:ext cx="12192000" cy="553269"/>
            <a:chOff x="0" y="6345797"/>
            <a:chExt cx="12192000" cy="553269"/>
          </a:xfrm>
        </p:grpSpPr>
        <p:sp>
          <p:nvSpPr>
            <p:cNvPr id="20" name="Rectangle 1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0" name="Picture 9">
            <a:extLst>
              <a:ext uri="{FF2B5EF4-FFF2-40B4-BE49-F238E27FC236}">
                <a16:creationId xmlns:a16="http://schemas.microsoft.com/office/drawing/2014/main" id="{EE8007E7-DB06-4244-A9E6-91B0E327D2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649674"/>
          </a:xfrm>
          <a:prstGeom prst="rect">
            <a:avLst/>
          </a:prstGeom>
        </p:spPr>
      </p:pic>
    </p:spTree>
    <p:extLst>
      <p:ext uri="{BB962C8B-B14F-4D97-AF65-F5344CB8AC3E}">
        <p14:creationId xmlns:p14="http://schemas.microsoft.com/office/powerpoint/2010/main" val="369619656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ouch&#10;&#10;Description automatically generated with medium confidence">
            <a:extLst>
              <a:ext uri="{FF2B5EF4-FFF2-40B4-BE49-F238E27FC236}">
                <a16:creationId xmlns:a16="http://schemas.microsoft.com/office/drawing/2014/main" id="{57F96614-B19E-45CA-BC13-70BB15506842}"/>
              </a:ext>
            </a:extLst>
          </p:cNvPr>
          <p:cNvPicPr>
            <a:picLocks noChangeAspect="1"/>
          </p:cNvPicPr>
          <p:nvPr/>
        </p:nvPicPr>
        <p:blipFill rotWithShape="1">
          <a:blip r:embed="rId3">
            <a:extLst>
              <a:ext uri="{28A0092B-C50C-407E-A947-70E740481C1C}">
                <a14:useLocalDpi xmlns:a14="http://schemas.microsoft.com/office/drawing/2010/main" val="0"/>
              </a:ext>
            </a:extLst>
          </a:blip>
          <a:srcRect t="8907" b="6770"/>
          <a:stretch/>
        </p:blipFill>
        <p:spPr>
          <a:xfrm>
            <a:off x="-13447" y="0"/>
            <a:ext cx="12191999" cy="6858000"/>
          </a:xfrm>
          <a:prstGeom prst="rect">
            <a:avLst/>
          </a:prstGeom>
        </p:spPr>
      </p:pic>
      <p:grpSp>
        <p:nvGrpSpPr>
          <p:cNvPr id="16" name="Group 15"/>
          <p:cNvGrpSpPr/>
          <p:nvPr/>
        </p:nvGrpSpPr>
        <p:grpSpPr>
          <a:xfrm>
            <a:off x="0" y="6304731"/>
            <a:ext cx="12192000" cy="553269"/>
            <a:chOff x="0" y="6345797"/>
            <a:chExt cx="12192000" cy="553269"/>
          </a:xfrm>
        </p:grpSpPr>
        <p:sp>
          <p:nvSpPr>
            <p:cNvPr id="17" name="Rectangle 16"/>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4" name="Picture 3">
            <a:extLst>
              <a:ext uri="{FF2B5EF4-FFF2-40B4-BE49-F238E27FC236}">
                <a16:creationId xmlns:a16="http://schemas.microsoft.com/office/drawing/2014/main" id="{4E2D3578-7FE3-401F-B433-BE4812366A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447" y="0"/>
            <a:ext cx="12192000" cy="652272"/>
          </a:xfrm>
          <a:prstGeom prst="rect">
            <a:avLst/>
          </a:prstGeom>
        </p:spPr>
      </p:pic>
      <p:sp>
        <p:nvSpPr>
          <p:cNvPr id="13" name="TextBox 12">
            <a:extLst>
              <a:ext uri="{FF2B5EF4-FFF2-40B4-BE49-F238E27FC236}">
                <a16:creationId xmlns:a16="http://schemas.microsoft.com/office/drawing/2014/main" id="{F2E86643-6EC0-4CD5-B61D-9C40F67BD392}"/>
              </a:ext>
            </a:extLst>
          </p:cNvPr>
          <p:cNvSpPr txBox="1"/>
          <p:nvPr/>
        </p:nvSpPr>
        <p:spPr>
          <a:xfrm>
            <a:off x="3668771" y="5040000"/>
            <a:ext cx="8317040" cy="1077218"/>
          </a:xfrm>
          <a:prstGeom prst="rect">
            <a:avLst/>
          </a:prstGeom>
          <a:solidFill>
            <a:schemeClr val="bg1">
              <a:lumMod val="75000"/>
              <a:alpha val="72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“Just as you did this to one of the least of these, you did it to me” </a:t>
            </a:r>
            <a:r>
              <a:rPr lang="en-GB" sz="1600" b="1" dirty="0">
                <a:solidFill>
                  <a:schemeClr val="bg1"/>
                </a:solidFill>
                <a:latin typeface="Arial" panose="020B0604020202020204" pitchFamily="34" charset="0"/>
                <a:cs typeface="Arial" panose="020B0604020202020204" pitchFamily="34" charset="0"/>
              </a:rPr>
              <a:t>Mark 25:40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a couch&#10;&#10;Description automatically generated with medium confidence">
            <a:extLst>
              <a:ext uri="{FF2B5EF4-FFF2-40B4-BE49-F238E27FC236}">
                <a16:creationId xmlns:a16="http://schemas.microsoft.com/office/drawing/2014/main" id="{4538E46C-9182-4859-A1E8-29F6E0E804BA}"/>
              </a:ext>
            </a:extLst>
          </p:cNvPr>
          <p:cNvPicPr>
            <a:picLocks noChangeAspect="1"/>
          </p:cNvPicPr>
          <p:nvPr/>
        </p:nvPicPr>
        <p:blipFill rotWithShape="1">
          <a:blip r:embed="rId3">
            <a:extLst>
              <a:ext uri="{28A0092B-C50C-407E-A947-70E740481C1C}">
                <a14:useLocalDpi xmlns:a14="http://schemas.microsoft.com/office/drawing/2010/main" val="0"/>
              </a:ext>
            </a:extLst>
          </a:blip>
          <a:srcRect t="8907" b="6770"/>
          <a:stretch/>
        </p:blipFill>
        <p:spPr>
          <a:xfrm>
            <a:off x="-13447" y="0"/>
            <a:ext cx="12191999" cy="6858000"/>
          </a:xfrm>
          <a:prstGeom prst="rect">
            <a:avLst/>
          </a:prstGeom>
        </p:spPr>
      </p:pic>
      <p:sp>
        <p:nvSpPr>
          <p:cNvPr id="5" name="Rectangle 2">
            <a:extLst>
              <a:ext uri="{FF2B5EF4-FFF2-40B4-BE49-F238E27FC236}">
                <a16:creationId xmlns:a16="http://schemas.microsoft.com/office/drawing/2014/main" id="{E44BE2C8-4044-48DC-AA72-013929BA327A}"/>
              </a:ext>
            </a:extLst>
          </p:cNvPr>
          <p:cNvSpPr txBox="1">
            <a:spLocks noChangeArrowheads="1"/>
          </p:cNvSpPr>
          <p:nvPr/>
        </p:nvSpPr>
        <p:spPr>
          <a:xfrm>
            <a:off x="-53789" y="528277"/>
            <a:ext cx="12272681" cy="5809291"/>
          </a:xfrm>
          <a:prstGeom prst="rect">
            <a:avLst/>
          </a:prstGeom>
          <a:solidFill>
            <a:schemeClr val="bg1">
              <a:lumMod val="85000"/>
              <a:alpha val="80000"/>
            </a:schemeClr>
          </a:solidFill>
          <a:effectLst>
            <a:softEdge rad="0"/>
          </a:effectLst>
        </p:spPr>
        <p:txBody>
          <a:bodyPr vert="horz" lIns="432000" tIns="187200" rIns="91440" bIns="45720" rtlCol="0" anchor="ctr">
            <a:noAutofit/>
          </a:bodyPr>
          <a:lstStyle/>
          <a:p>
            <a:pPr algn="ctr"/>
            <a:endParaRPr lang="en-GB" sz="24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know how it feels</a:t>
            </a:r>
          </a:p>
          <a:p>
            <a:r>
              <a:rPr lang="en-GB" sz="2400" b="1" dirty="0">
                <a:solidFill>
                  <a:srgbClr val="222642"/>
                </a:solidFill>
                <a:latin typeface="Montserrat" panose="00000500000000000000" pitchFamily="2" charset="0"/>
                <a:ea typeface="Arial" charset="0"/>
                <a:cs typeface="Arial" charset="0"/>
              </a:rPr>
              <a:t>to be hurt and to cry out in pain and fear.</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Show us how to walk together with others.</a:t>
            </a:r>
          </a:p>
          <a:p>
            <a:r>
              <a:rPr lang="en-GB" sz="2400" b="1" dirty="0">
                <a:solidFill>
                  <a:srgbClr val="222642"/>
                </a:solidFill>
                <a:latin typeface="Montserrat" panose="00000500000000000000" pitchFamily="2" charset="0"/>
                <a:ea typeface="Arial" charset="0"/>
                <a:cs typeface="Arial" charset="0"/>
              </a:rPr>
              <a:t>Show us how to love the people around us</a:t>
            </a:r>
          </a:p>
          <a:p>
            <a:r>
              <a:rPr lang="en-GB" sz="2400" b="1" dirty="0">
                <a:solidFill>
                  <a:srgbClr val="222642"/>
                </a:solidFill>
                <a:latin typeface="Montserrat" panose="00000500000000000000" pitchFamily="2" charset="0"/>
                <a:ea typeface="Arial" charset="0"/>
                <a:cs typeface="Arial" charset="0"/>
              </a:rPr>
              <a:t>And to be there for those who need us.</a:t>
            </a:r>
          </a:p>
          <a:p>
            <a:pPr algn="ctr"/>
            <a:r>
              <a:rPr lang="en-US" sz="4600" b="1" dirty="0">
                <a:solidFill>
                  <a:schemeClr val="tx1">
                    <a:lumMod val="50000"/>
                    <a:lumOff val="50000"/>
                  </a:schemeClr>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19" name="Group 18"/>
          <p:cNvGrpSpPr/>
          <p:nvPr/>
        </p:nvGrpSpPr>
        <p:grpSpPr>
          <a:xfrm>
            <a:off x="0" y="6304731"/>
            <a:ext cx="12192000" cy="553269"/>
            <a:chOff x="0" y="6345797"/>
            <a:chExt cx="12192000" cy="553269"/>
          </a:xfrm>
        </p:grpSpPr>
        <p:sp>
          <p:nvSpPr>
            <p:cNvPr id="20" name="Rectangle 1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1" name="Picture 10">
            <a:extLst>
              <a:ext uri="{FF2B5EF4-FFF2-40B4-BE49-F238E27FC236}">
                <a16:creationId xmlns:a16="http://schemas.microsoft.com/office/drawing/2014/main" id="{E6F27019-82CB-4C1A-87D2-4CFF8646456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449" y="-24510"/>
            <a:ext cx="12232341" cy="652272"/>
          </a:xfrm>
          <a:prstGeom prst="rect">
            <a:avLst/>
          </a:prstGeom>
        </p:spPr>
      </p:pic>
    </p:spTree>
    <p:extLst>
      <p:ext uri="{BB962C8B-B14F-4D97-AF65-F5344CB8AC3E}">
        <p14:creationId xmlns:p14="http://schemas.microsoft.com/office/powerpoint/2010/main" val="59723351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FFD768-5486-4747-A48B-A2B5BB5EFF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2" cy="6858000"/>
          </a:xfrm>
          <a:prstGeom prst="rect">
            <a:avLst/>
          </a:prstGeom>
        </p:spPr>
      </p:pic>
      <p:grpSp>
        <p:nvGrpSpPr>
          <p:cNvPr id="17" name="Group 16"/>
          <p:cNvGrpSpPr/>
          <p:nvPr/>
        </p:nvGrpSpPr>
        <p:grpSpPr>
          <a:xfrm>
            <a:off x="0" y="6304731"/>
            <a:ext cx="12192000" cy="553269"/>
            <a:chOff x="0" y="6345797"/>
            <a:chExt cx="12192000" cy="553269"/>
          </a:xfrm>
        </p:grpSpPr>
        <p:sp>
          <p:nvSpPr>
            <p:cNvPr id="18" name="Rectangle 17"/>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4" name="Picture 3">
            <a:extLst>
              <a:ext uri="{FF2B5EF4-FFF2-40B4-BE49-F238E27FC236}">
                <a16:creationId xmlns:a16="http://schemas.microsoft.com/office/drawing/2014/main" id="{780B8AE1-D09F-4164-A3D0-4C740F598B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3447"/>
            <a:ext cx="12192000" cy="651621"/>
          </a:xfrm>
          <a:prstGeom prst="rect">
            <a:avLst/>
          </a:prstGeom>
        </p:spPr>
      </p:pic>
      <p:sp>
        <p:nvSpPr>
          <p:cNvPr id="11" name="TextBox 10">
            <a:extLst>
              <a:ext uri="{FF2B5EF4-FFF2-40B4-BE49-F238E27FC236}">
                <a16:creationId xmlns:a16="http://schemas.microsoft.com/office/drawing/2014/main" id="{46517C0E-3930-4C7C-AD51-67A39D982E66}"/>
              </a:ext>
            </a:extLst>
          </p:cNvPr>
          <p:cNvSpPr txBox="1"/>
          <p:nvPr/>
        </p:nvSpPr>
        <p:spPr>
          <a:xfrm>
            <a:off x="5251265" y="5064624"/>
            <a:ext cx="6718867" cy="1077218"/>
          </a:xfrm>
          <a:prstGeom prst="rect">
            <a:avLst/>
          </a:prstGeom>
          <a:solidFill>
            <a:schemeClr val="bg1">
              <a:lumMod val="75000"/>
              <a:alpha val="72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“Come to me all you who labour, </a:t>
            </a:r>
          </a:p>
          <a:p>
            <a:pPr algn="r"/>
            <a:r>
              <a:rPr lang="en-GB" sz="3200" b="1" dirty="0">
                <a:solidFill>
                  <a:schemeClr val="bg1"/>
                </a:solidFill>
                <a:latin typeface="Arial" panose="020B0604020202020204" pitchFamily="34" charset="0"/>
                <a:cs typeface="Arial" panose="020B0604020202020204" pitchFamily="34" charset="0"/>
              </a:rPr>
              <a:t>and I will give you rest.” </a:t>
            </a:r>
            <a:r>
              <a:rPr lang="en-GB" sz="1600" b="1" dirty="0">
                <a:solidFill>
                  <a:schemeClr val="bg1"/>
                </a:solidFill>
                <a:latin typeface="Arial" panose="020B0604020202020204" pitchFamily="34" charset="0"/>
                <a:cs typeface="Arial" panose="020B0604020202020204" pitchFamily="34" charset="0"/>
              </a:rPr>
              <a:t>Matthew 11:28 </a:t>
            </a:r>
          </a:p>
        </p:txBody>
      </p:sp>
    </p:spTree>
    <p:extLst>
      <p:ext uri="{BB962C8B-B14F-4D97-AF65-F5344CB8AC3E}">
        <p14:creationId xmlns:p14="http://schemas.microsoft.com/office/powerpoint/2010/main" val="2827893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289E2C-2A31-4B42-87B6-8368C18850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2" cy="6858000"/>
          </a:xfrm>
          <a:prstGeom prst="rect">
            <a:avLst/>
          </a:prstGeom>
        </p:spPr>
      </p:pic>
      <p:sp>
        <p:nvSpPr>
          <p:cNvPr id="6" name="Rectangle 2">
            <a:extLst>
              <a:ext uri="{FF2B5EF4-FFF2-40B4-BE49-F238E27FC236}">
                <a16:creationId xmlns:a16="http://schemas.microsoft.com/office/drawing/2014/main" id="{02412005-5DB7-40BC-BE29-49E54C500C2E}"/>
              </a:ext>
            </a:extLst>
          </p:cNvPr>
          <p:cNvSpPr txBox="1">
            <a:spLocks noChangeArrowheads="1"/>
          </p:cNvSpPr>
          <p:nvPr/>
        </p:nvSpPr>
        <p:spPr>
          <a:xfrm>
            <a:off x="0" y="548640"/>
            <a:ext cx="12192000" cy="6007289"/>
          </a:xfrm>
          <a:prstGeom prst="rect">
            <a:avLst/>
          </a:prstGeom>
          <a:solidFill>
            <a:schemeClr val="bg1">
              <a:lumMod val="85000"/>
              <a:alpha val="80000"/>
            </a:schemeClr>
          </a:solidFill>
          <a:effectLst>
            <a:softEdge rad="0"/>
          </a:effectLst>
        </p:spPr>
        <p:txBody>
          <a:bodyPr vert="horz" lIns="432000" tIns="187200" rIns="91440" bIns="45720" rtlCol="0" anchor="ctr">
            <a:noAutofit/>
          </a:bodyPr>
          <a:lstStyle/>
          <a:p>
            <a:pPr algn="ctr"/>
            <a:endParaRPr lang="en-GB" sz="2400" b="1" dirty="0">
              <a:solidFill>
                <a:schemeClr val="tx1">
                  <a:lumMod val="50000"/>
                  <a:lumOff val="50000"/>
                </a:schemeClr>
              </a:solidFill>
              <a:effectLst>
                <a:outerShdw blurRad="38100" dist="38100" dir="2700000" algn="tl">
                  <a:srgbClr val="000000">
                    <a:alpha val="43137"/>
                  </a:srgbClr>
                </a:outerShdw>
              </a:effectLst>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stumbled and fell.</a:t>
            </a:r>
          </a:p>
          <a:p>
            <a:r>
              <a:rPr lang="en-GB" sz="2400" b="1" dirty="0">
                <a:solidFill>
                  <a:srgbClr val="222642"/>
                </a:solidFill>
                <a:latin typeface="Montserrat" panose="00000500000000000000" pitchFamily="2" charset="0"/>
                <a:ea typeface="Arial" charset="0"/>
                <a:cs typeface="Arial" charset="0"/>
              </a:rPr>
              <a:t>You lost strength and became tired.</a:t>
            </a:r>
          </a:p>
          <a:p>
            <a:r>
              <a:rPr lang="en-GB" sz="2400" b="1" dirty="0">
                <a:solidFill>
                  <a:srgbClr val="222642"/>
                </a:solidFill>
                <a:latin typeface="Montserrat" panose="00000500000000000000" pitchFamily="2" charset="0"/>
                <a:ea typeface="Arial" charset="0"/>
                <a:cs typeface="Arial" charset="0"/>
              </a:rPr>
              <a:t>And yet you carried on.</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When we find it hard to keep going,</a:t>
            </a:r>
          </a:p>
          <a:p>
            <a:r>
              <a:rPr lang="en-GB" sz="2400" b="1" dirty="0">
                <a:solidFill>
                  <a:srgbClr val="222642"/>
                </a:solidFill>
                <a:latin typeface="Montserrat" panose="00000500000000000000" pitchFamily="2" charset="0"/>
                <a:ea typeface="Arial" charset="0"/>
                <a:cs typeface="Arial" charset="0"/>
              </a:rPr>
              <a:t>give us the strength we need </a:t>
            </a:r>
          </a:p>
          <a:p>
            <a:r>
              <a:rPr lang="en-GB" sz="2400" b="1" dirty="0">
                <a:solidFill>
                  <a:srgbClr val="222642"/>
                </a:solidFill>
                <a:latin typeface="Montserrat" panose="00000500000000000000" pitchFamily="2" charset="0"/>
                <a:ea typeface="Arial" charset="0"/>
                <a:cs typeface="Arial" charset="0"/>
              </a:rPr>
              <a:t>to finish our work as well as we can </a:t>
            </a:r>
          </a:p>
          <a:p>
            <a:r>
              <a:rPr lang="en-GB" sz="2400" b="1" dirty="0">
                <a:solidFill>
                  <a:srgbClr val="222642"/>
                </a:solidFill>
                <a:latin typeface="Montserrat" panose="00000500000000000000" pitchFamily="2" charset="0"/>
                <a:ea typeface="Arial" charset="0"/>
                <a:cs typeface="Arial" charset="0"/>
              </a:rPr>
              <a:t>and show love to others.</a:t>
            </a:r>
          </a:p>
          <a:p>
            <a:pPr algn="ctr"/>
            <a:r>
              <a:rPr lang="en-US" sz="4600" b="1" dirty="0">
                <a:solidFill>
                  <a:schemeClr val="tx1">
                    <a:lumMod val="50000"/>
                    <a:lumOff val="50000"/>
                  </a:schemeClr>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9" name="Group 8"/>
          <p:cNvGrpSpPr/>
          <p:nvPr/>
        </p:nvGrpSpPr>
        <p:grpSpPr>
          <a:xfrm>
            <a:off x="0" y="6304731"/>
            <a:ext cx="12192000" cy="553269"/>
            <a:chOff x="0" y="6345797"/>
            <a:chExt cx="12192000" cy="553269"/>
          </a:xfrm>
        </p:grpSpPr>
        <p:sp>
          <p:nvSpPr>
            <p:cNvPr id="10" name="Rectangle 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2" name="Picture 11">
            <a:extLst>
              <a:ext uri="{FF2B5EF4-FFF2-40B4-BE49-F238E27FC236}">
                <a16:creationId xmlns:a16="http://schemas.microsoft.com/office/drawing/2014/main" id="{0FB0B2F6-E695-46DD-BE19-DC184BFE19C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3447"/>
            <a:ext cx="12192000" cy="651621"/>
          </a:xfrm>
          <a:prstGeom prst="rect">
            <a:avLst/>
          </a:prstGeom>
        </p:spPr>
      </p:pic>
    </p:spTree>
    <p:extLst>
      <p:ext uri="{BB962C8B-B14F-4D97-AF65-F5344CB8AC3E}">
        <p14:creationId xmlns:p14="http://schemas.microsoft.com/office/powerpoint/2010/main" val="427509714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BC289-9876-44FF-96F4-2B2662F026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6962" y="4581927"/>
            <a:ext cx="9285013" cy="1859441"/>
          </a:xfrm>
          <a:prstGeom prst="rect">
            <a:avLst/>
          </a:prstGeom>
        </p:spPr>
      </p:pic>
      <p:pic>
        <p:nvPicPr>
          <p:cNvPr id="6" name="Picture 5">
            <a:extLst>
              <a:ext uri="{FF2B5EF4-FFF2-40B4-BE49-F238E27FC236}">
                <a16:creationId xmlns:a16="http://schemas.microsoft.com/office/drawing/2014/main" id="{13658307-1A60-47D7-AC61-14660CC87C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9585"/>
            <a:ext cx="12192000" cy="6907585"/>
          </a:xfrm>
          <a:prstGeom prst="rect">
            <a:avLst/>
          </a:prstGeom>
        </p:spPr>
      </p:pic>
      <p:sp>
        <p:nvSpPr>
          <p:cNvPr id="11" name="TextBox 10">
            <a:extLst>
              <a:ext uri="{FF2B5EF4-FFF2-40B4-BE49-F238E27FC236}">
                <a16:creationId xmlns:a16="http://schemas.microsoft.com/office/drawing/2014/main" id="{CDD34017-A3CB-4EAA-91D2-EE784BB8D4D6}"/>
              </a:ext>
            </a:extLst>
          </p:cNvPr>
          <p:cNvSpPr txBox="1"/>
          <p:nvPr/>
        </p:nvSpPr>
        <p:spPr>
          <a:xfrm>
            <a:off x="3825556" y="5040000"/>
            <a:ext cx="8144576" cy="1077218"/>
          </a:xfrm>
          <a:prstGeom prst="rect">
            <a:avLst/>
          </a:prstGeom>
          <a:solidFill>
            <a:schemeClr val="bg1">
              <a:lumMod val="75000"/>
              <a:alpha val="40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“women…were beating their breasts and wailing for him.” </a:t>
            </a:r>
            <a:r>
              <a:rPr lang="en-GB" sz="1600" b="1" dirty="0">
                <a:solidFill>
                  <a:schemeClr val="bg1"/>
                </a:solidFill>
                <a:latin typeface="Arial" panose="020B0604020202020204" pitchFamily="34" charset="0"/>
                <a:cs typeface="Arial" panose="020B0604020202020204" pitchFamily="34" charset="0"/>
              </a:rPr>
              <a:t>Luke 23:28 </a:t>
            </a:r>
          </a:p>
        </p:txBody>
      </p:sp>
      <p:pic>
        <p:nvPicPr>
          <p:cNvPr id="12" name="Picture 11">
            <a:extLst>
              <a:ext uri="{FF2B5EF4-FFF2-40B4-BE49-F238E27FC236}">
                <a16:creationId xmlns:a16="http://schemas.microsoft.com/office/drawing/2014/main" id="{8A5163B1-E767-4549-AE4D-C1CD86F2867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6297"/>
            <a:ext cx="12192000" cy="652272"/>
          </a:xfrm>
          <a:prstGeom prst="rect">
            <a:avLst/>
          </a:prstGeom>
        </p:spPr>
      </p:pic>
      <p:grpSp>
        <p:nvGrpSpPr>
          <p:cNvPr id="17" name="Group 16"/>
          <p:cNvGrpSpPr/>
          <p:nvPr/>
        </p:nvGrpSpPr>
        <p:grpSpPr>
          <a:xfrm>
            <a:off x="0" y="6304731"/>
            <a:ext cx="12192000" cy="553269"/>
            <a:chOff x="0" y="6345797"/>
            <a:chExt cx="12192000" cy="553269"/>
          </a:xfrm>
        </p:grpSpPr>
        <p:sp>
          <p:nvSpPr>
            <p:cNvPr id="18" name="Rectangle 17"/>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75D980-0281-4DBF-A4DA-5F41F38A3F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585"/>
            <a:ext cx="12192000" cy="6907585"/>
          </a:xfrm>
          <a:prstGeom prst="rect">
            <a:avLst/>
          </a:prstGeom>
        </p:spPr>
      </p:pic>
      <p:sp>
        <p:nvSpPr>
          <p:cNvPr id="5" name="Rectangle 2">
            <a:extLst>
              <a:ext uri="{FF2B5EF4-FFF2-40B4-BE49-F238E27FC236}">
                <a16:creationId xmlns:a16="http://schemas.microsoft.com/office/drawing/2014/main" id="{E06F272B-2BEE-4A51-8B6A-E3823F252611}"/>
              </a:ext>
            </a:extLst>
          </p:cNvPr>
          <p:cNvSpPr txBox="1">
            <a:spLocks noChangeArrowheads="1"/>
          </p:cNvSpPr>
          <p:nvPr/>
        </p:nvSpPr>
        <p:spPr>
          <a:xfrm>
            <a:off x="0" y="486078"/>
            <a:ext cx="12192000" cy="5817245"/>
          </a:xfrm>
          <a:prstGeom prst="rect">
            <a:avLst/>
          </a:prstGeom>
          <a:solidFill>
            <a:schemeClr val="bg1">
              <a:lumMod val="85000"/>
              <a:alpha val="75000"/>
            </a:schemeClr>
          </a:solidFill>
          <a:effectLst>
            <a:softEdge rad="0"/>
          </a:effectLst>
        </p:spPr>
        <p:txBody>
          <a:bodyPr vert="horz" lIns="432000" tIns="187200" rIns="91440" bIns="45720" rtlCol="0" anchor="ctr">
            <a:noAutofit/>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cared and spoke out, </a:t>
            </a:r>
          </a:p>
          <a:p>
            <a:r>
              <a:rPr lang="en-GB" sz="2400" b="1" dirty="0">
                <a:solidFill>
                  <a:srgbClr val="222642"/>
                </a:solidFill>
                <a:latin typeface="Montserrat" panose="00000500000000000000" pitchFamily="2" charset="0"/>
                <a:ea typeface="Arial" charset="0"/>
                <a:cs typeface="Arial" charset="0"/>
              </a:rPr>
              <a:t>even on the road to your death.</a:t>
            </a:r>
          </a:p>
          <a:p>
            <a:r>
              <a:rPr lang="en-GB" sz="2400" b="1" dirty="0">
                <a:solidFill>
                  <a:srgbClr val="222642"/>
                </a:solidFill>
                <a:latin typeface="Montserrat" panose="00000500000000000000" pitchFamily="2" charset="0"/>
                <a:ea typeface="Arial" charset="0"/>
                <a:cs typeface="Arial" charset="0"/>
              </a:rPr>
              <a:t>You knew and felt the suffering of others.</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As we hear the stories </a:t>
            </a:r>
          </a:p>
          <a:p>
            <a:r>
              <a:rPr lang="en-GB" sz="2400" b="1" dirty="0">
                <a:solidFill>
                  <a:srgbClr val="222642"/>
                </a:solidFill>
                <a:latin typeface="Montserrat" panose="00000500000000000000" pitchFamily="2" charset="0"/>
                <a:ea typeface="Arial" charset="0"/>
                <a:cs typeface="Arial" charset="0"/>
              </a:rPr>
              <a:t>of our sisters and brothers who live in poverty,</a:t>
            </a:r>
          </a:p>
          <a:p>
            <a:r>
              <a:rPr lang="en-GB" sz="2400" b="1" dirty="0">
                <a:solidFill>
                  <a:srgbClr val="222642"/>
                </a:solidFill>
                <a:latin typeface="Montserrat" panose="00000500000000000000" pitchFamily="2" charset="0"/>
                <a:ea typeface="Arial" charset="0"/>
                <a:cs typeface="Arial" charset="0"/>
              </a:rPr>
              <a:t>give us the courage to raise our voices, </a:t>
            </a:r>
          </a:p>
          <a:p>
            <a:r>
              <a:rPr lang="en-GB" sz="2400" b="1" dirty="0">
                <a:solidFill>
                  <a:srgbClr val="222642"/>
                </a:solidFill>
                <a:latin typeface="Montserrat" panose="00000500000000000000" pitchFamily="2" charset="0"/>
                <a:ea typeface="Arial" charset="0"/>
                <a:cs typeface="Arial" charset="0"/>
              </a:rPr>
              <a:t>so that together we can work for change.</a:t>
            </a:r>
          </a:p>
          <a:p>
            <a:pPr algn="ctr"/>
            <a:r>
              <a:rPr lang="en-US" sz="2400" b="1" dirty="0">
                <a:solidFill>
                  <a:srgbClr val="222642"/>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19" name="Group 18"/>
          <p:cNvGrpSpPr/>
          <p:nvPr/>
        </p:nvGrpSpPr>
        <p:grpSpPr>
          <a:xfrm>
            <a:off x="0" y="6304731"/>
            <a:ext cx="12192000" cy="553269"/>
            <a:chOff x="0" y="6345797"/>
            <a:chExt cx="12192000" cy="553269"/>
          </a:xfrm>
        </p:grpSpPr>
        <p:sp>
          <p:nvSpPr>
            <p:cNvPr id="20" name="Rectangle 1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9" name="Picture 8">
            <a:extLst>
              <a:ext uri="{FF2B5EF4-FFF2-40B4-BE49-F238E27FC236}">
                <a16:creationId xmlns:a16="http://schemas.microsoft.com/office/drawing/2014/main" id="{E18840FF-6DA5-4AFA-8E8F-C9B06C4FD4E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76297"/>
            <a:ext cx="12192000" cy="652272"/>
          </a:xfrm>
          <a:prstGeom prst="rect">
            <a:avLst/>
          </a:prstGeom>
        </p:spPr>
      </p:pic>
    </p:spTree>
    <p:extLst>
      <p:ext uri="{BB962C8B-B14F-4D97-AF65-F5344CB8AC3E}">
        <p14:creationId xmlns:p14="http://schemas.microsoft.com/office/powerpoint/2010/main" val="40827701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rock, ground, person&#10;&#10;Description automatically generated">
            <a:extLst>
              <a:ext uri="{FF2B5EF4-FFF2-40B4-BE49-F238E27FC236}">
                <a16:creationId xmlns:a16="http://schemas.microsoft.com/office/drawing/2014/main" id="{72E70DDA-A723-417B-AC5C-8950DA333948}"/>
              </a:ext>
            </a:extLst>
          </p:cNvPr>
          <p:cNvPicPr>
            <a:picLocks noChangeAspect="1"/>
          </p:cNvPicPr>
          <p:nvPr/>
        </p:nvPicPr>
        <p:blipFill>
          <a:blip r:embed="rId3">
            <a:alphaModFix amt="8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7" name="Group 16"/>
          <p:cNvGrpSpPr/>
          <p:nvPr/>
        </p:nvGrpSpPr>
        <p:grpSpPr>
          <a:xfrm>
            <a:off x="0" y="6304731"/>
            <a:ext cx="12192000" cy="553269"/>
            <a:chOff x="0" y="6345797"/>
            <a:chExt cx="12192000" cy="553269"/>
          </a:xfrm>
        </p:grpSpPr>
        <p:sp>
          <p:nvSpPr>
            <p:cNvPr id="18" name="Rectangle 17"/>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3" name="Picture 2">
            <a:extLst>
              <a:ext uri="{FF2B5EF4-FFF2-40B4-BE49-F238E27FC236}">
                <a16:creationId xmlns:a16="http://schemas.microsoft.com/office/drawing/2014/main" id="{6609055B-CDF1-4EEA-AC29-14317992BE7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680"/>
            <a:ext cx="12192000" cy="652272"/>
          </a:xfrm>
          <a:prstGeom prst="rect">
            <a:avLst/>
          </a:prstGeom>
        </p:spPr>
      </p:pic>
      <p:sp>
        <p:nvSpPr>
          <p:cNvPr id="11" name="TextBox 10">
            <a:extLst>
              <a:ext uri="{FF2B5EF4-FFF2-40B4-BE49-F238E27FC236}">
                <a16:creationId xmlns:a16="http://schemas.microsoft.com/office/drawing/2014/main" id="{A564B695-C5CB-498B-9F02-709A6D725A2C}"/>
              </a:ext>
            </a:extLst>
          </p:cNvPr>
          <p:cNvSpPr txBox="1"/>
          <p:nvPr/>
        </p:nvSpPr>
        <p:spPr>
          <a:xfrm>
            <a:off x="4495800" y="5258873"/>
            <a:ext cx="7490011" cy="830997"/>
          </a:xfrm>
          <a:prstGeom prst="rect">
            <a:avLst/>
          </a:prstGeom>
          <a:solidFill>
            <a:schemeClr val="bg1">
              <a:lumMod val="75000"/>
              <a:alpha val="72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a:t>
            </a:r>
            <a:r>
              <a:rPr lang="en-GB" sz="3200" b="1" dirty="0">
                <a:solidFill>
                  <a:schemeClr val="bg1"/>
                </a:solidFill>
              </a:rPr>
              <a:t>For nothing will be impossible with God.</a:t>
            </a:r>
            <a:r>
              <a:rPr lang="en-GB" sz="3200" b="1" dirty="0">
                <a:solidFill>
                  <a:schemeClr val="bg1"/>
                </a:solidFill>
                <a:cs typeface="Arial" panose="020B0604020202020204" pitchFamily="34" charset="0"/>
              </a:rPr>
              <a:t>” </a:t>
            </a:r>
          </a:p>
          <a:p>
            <a:pPr algn="r"/>
            <a:r>
              <a:rPr lang="en-GB" sz="1600" b="1" dirty="0">
                <a:solidFill>
                  <a:schemeClr val="bg1"/>
                </a:solidFill>
                <a:latin typeface="Arial" panose="020B0604020202020204" pitchFamily="34" charset="0"/>
                <a:cs typeface="Arial" panose="020B0604020202020204" pitchFamily="34" charset="0"/>
              </a:rPr>
              <a:t>Luke 1:37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80000"/>
          </a:schemeClr>
        </a:solidFill>
        <a:effectLst/>
      </p:bgPr>
    </p:bg>
    <p:spTree>
      <p:nvGrpSpPr>
        <p:cNvPr id="1" name=""/>
        <p:cNvGrpSpPr/>
        <p:nvPr/>
      </p:nvGrpSpPr>
      <p:grpSpPr>
        <a:xfrm>
          <a:off x="0" y="0"/>
          <a:ext cx="0" cy="0"/>
          <a:chOff x="0" y="0"/>
          <a:chExt cx="0" cy="0"/>
        </a:xfrm>
      </p:grpSpPr>
      <p:pic>
        <p:nvPicPr>
          <p:cNvPr id="7" name="Picture 6" descr="A picture containing person, smiling, posing&#10;&#10;Description automatically generated">
            <a:extLst>
              <a:ext uri="{FF2B5EF4-FFF2-40B4-BE49-F238E27FC236}">
                <a16:creationId xmlns:a16="http://schemas.microsoft.com/office/drawing/2014/main" id="{CC19C081-5FF6-474A-B7F9-86924BF13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2"/>
          <p:cNvSpPr txBox="1">
            <a:spLocks noChangeArrowheads="1"/>
          </p:cNvSpPr>
          <p:nvPr/>
        </p:nvSpPr>
        <p:spPr>
          <a:xfrm>
            <a:off x="7519480" y="3391962"/>
            <a:ext cx="4712206" cy="1593269"/>
          </a:xfrm>
          <a:prstGeom prst="rect">
            <a:avLst/>
          </a:prstGeom>
          <a:noFill/>
          <a:effectLst>
            <a:softEdge rad="0"/>
          </a:effectLst>
        </p:spPr>
        <p:txBody>
          <a:bodyPr vert="horz" lIns="432000" tIns="0" rIns="91440" bIns="45720" rtlCol="0" anchor="ctr">
            <a:normAutofit fontScale="25000" lnSpcReduction="20000"/>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Black" charset="0"/>
              <a:ea typeface="Arial Black" charset="0"/>
              <a:cs typeface="Arial Black" charset="0"/>
            </a:endParaRPr>
          </a:p>
          <a:p>
            <a:pPr algn="ctr"/>
            <a:endParaRPr lang="en-GB" sz="9600" b="1" dirty="0">
              <a:solidFill>
                <a:schemeClr val="tx1">
                  <a:lumMod val="50000"/>
                  <a:lumOff val="50000"/>
                </a:schemeClr>
              </a:solidFill>
              <a:effectLst>
                <a:outerShdw blurRad="38100" dist="38100" dir="2700000" algn="tl">
                  <a:srgbClr val="000000">
                    <a:alpha val="43137"/>
                  </a:srgbClr>
                </a:outerShdw>
              </a:effectLst>
              <a:latin typeface="Arial Black" charset="0"/>
              <a:ea typeface="Arial Black" charset="0"/>
              <a:cs typeface="Arial Black" charset="0"/>
            </a:endParaRPr>
          </a:p>
          <a:p>
            <a:pPr algn="ctr">
              <a:lnSpc>
                <a:spcPct val="120000"/>
              </a:lnSpc>
            </a:pPr>
            <a:r>
              <a:rPr lang="en-GB" sz="9600" i="1" dirty="0">
                <a:solidFill>
                  <a:schemeClr val="bg1"/>
                </a:solidFill>
                <a:latin typeface="Arial"/>
                <a:ea typeface="Arial Black" charset="0"/>
                <a:cs typeface="Arial"/>
              </a:rPr>
              <a:t>Let us pray together </a:t>
            </a:r>
            <a:br>
              <a:rPr lang="en-GB" sz="9600" i="1" dirty="0">
                <a:solidFill>
                  <a:schemeClr val="bg1"/>
                </a:solidFill>
                <a:latin typeface="Arial"/>
                <a:ea typeface="Arial Black" charset="0"/>
                <a:cs typeface="Arial"/>
              </a:rPr>
            </a:br>
            <a:r>
              <a:rPr lang="en-GB" sz="9600" i="1" dirty="0">
                <a:solidFill>
                  <a:schemeClr val="bg1"/>
                </a:solidFill>
                <a:latin typeface="Arial"/>
                <a:ea typeface="Arial Black" charset="0"/>
                <a:cs typeface="Arial"/>
              </a:rPr>
              <a:t>for God to transform our lives </a:t>
            </a:r>
          </a:p>
          <a:p>
            <a:pPr algn="ctr">
              <a:lnSpc>
                <a:spcPct val="120000"/>
              </a:lnSpc>
            </a:pPr>
            <a:r>
              <a:rPr lang="en-GB" sz="9600" i="1" dirty="0">
                <a:solidFill>
                  <a:schemeClr val="bg1"/>
                </a:solidFill>
                <a:latin typeface="Arial"/>
                <a:ea typeface="Arial Black" charset="0"/>
                <a:cs typeface="Arial"/>
              </a:rPr>
              <a:t>and the lives of others.</a:t>
            </a:r>
            <a:endParaRPr lang="en-GB" sz="9600" i="1" dirty="0">
              <a:solidFill>
                <a:srgbClr val="A9C425"/>
              </a:solidFill>
              <a:latin typeface="Arial"/>
              <a:ea typeface="Arial Black" charset="0"/>
              <a:cs typeface="Arial"/>
            </a:endParaRPr>
          </a:p>
          <a:p>
            <a:endParaRPr lang="en-US" sz="9600" b="1" dirty="0">
              <a:latin typeface="Arial" panose="020B0604020202020204" pitchFamily="34" charset="0"/>
              <a:ea typeface="Arial Black" charset="0"/>
              <a:cs typeface="Arial" panose="020B0604020202020204" pitchFamily="34" charset="0"/>
            </a:endParaRPr>
          </a:p>
          <a:p>
            <a:pPr algn="ctr"/>
            <a:endParaRPr lang="en-US" sz="3800" b="1" dirty="0">
              <a:solidFill>
                <a:schemeClr val="tx1">
                  <a:lumMod val="50000"/>
                  <a:lumOff val="50000"/>
                </a:schemeClr>
              </a:solidFill>
              <a:latin typeface="Arial Black" charset="0"/>
              <a:ea typeface="Arial Black" charset="0"/>
              <a:cs typeface="Arial Black" charset="0"/>
            </a:endParaRPr>
          </a:p>
          <a:p>
            <a:pPr>
              <a:spcBef>
                <a:spcPct val="0"/>
              </a:spcBef>
            </a:pPr>
            <a:endParaRPr lang="en-US" sz="2200" b="1" dirty="0">
              <a:solidFill>
                <a:schemeClr val="bg1"/>
              </a:solidFill>
              <a:effectLst>
                <a:outerShdw blurRad="38100" dist="38100" dir="2700000" algn="tl">
                  <a:srgbClr val="000000">
                    <a:alpha val="43137"/>
                  </a:srgbClr>
                </a:outerShdw>
              </a:effectLst>
              <a:latin typeface="Arial Black" charset="0"/>
              <a:ea typeface="Arial Black" charset="0"/>
              <a:cs typeface="Arial Black" charset="0"/>
            </a:endParaRPr>
          </a:p>
        </p:txBody>
      </p:sp>
      <p:grpSp>
        <p:nvGrpSpPr>
          <p:cNvPr id="22" name="Group 21"/>
          <p:cNvGrpSpPr/>
          <p:nvPr/>
        </p:nvGrpSpPr>
        <p:grpSpPr>
          <a:xfrm>
            <a:off x="0" y="6304731"/>
            <a:ext cx="12192000" cy="553269"/>
            <a:chOff x="0" y="6345797"/>
            <a:chExt cx="12192000" cy="553269"/>
          </a:xfrm>
        </p:grpSpPr>
        <p:sp>
          <p:nvSpPr>
            <p:cNvPr id="23" name="Rectangle 22"/>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spTree>
    <p:extLst>
      <p:ext uri="{BB962C8B-B14F-4D97-AF65-F5344CB8AC3E}">
        <p14:creationId xmlns:p14="http://schemas.microsoft.com/office/powerpoint/2010/main" val="14967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rock, ground, person&#10;&#10;Description automatically generated">
            <a:extLst>
              <a:ext uri="{FF2B5EF4-FFF2-40B4-BE49-F238E27FC236}">
                <a16:creationId xmlns:a16="http://schemas.microsoft.com/office/drawing/2014/main" id="{9CF71A4B-1209-45B6-BDBB-D999179ED81E}"/>
              </a:ext>
            </a:extLst>
          </p:cNvPr>
          <p:cNvPicPr>
            <a:picLocks noChangeAspect="1"/>
          </p:cNvPicPr>
          <p:nvPr/>
        </p:nvPicPr>
        <p:blipFill>
          <a:blip r:embed="rId3">
            <a:alphaModFix amt="8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2">
            <a:extLst>
              <a:ext uri="{FF2B5EF4-FFF2-40B4-BE49-F238E27FC236}">
                <a16:creationId xmlns:a16="http://schemas.microsoft.com/office/drawing/2014/main" id="{ECB1A8CE-3560-4E61-8815-F19C0F82DED5}"/>
              </a:ext>
            </a:extLst>
          </p:cNvPr>
          <p:cNvSpPr txBox="1">
            <a:spLocks noChangeArrowheads="1"/>
          </p:cNvSpPr>
          <p:nvPr/>
        </p:nvSpPr>
        <p:spPr>
          <a:xfrm>
            <a:off x="0" y="532171"/>
            <a:ext cx="12221308" cy="5793658"/>
          </a:xfrm>
          <a:prstGeom prst="rect">
            <a:avLst/>
          </a:prstGeom>
          <a:solidFill>
            <a:schemeClr val="bg1">
              <a:lumMod val="85000"/>
              <a:alpha val="75000"/>
            </a:schemeClr>
          </a:solidFill>
          <a:effectLst>
            <a:softEdge rad="0"/>
          </a:effectLst>
        </p:spPr>
        <p:txBody>
          <a:bodyPr vert="horz" lIns="432000" tIns="187200" rIns="91440" bIns="45720" rtlCol="0" anchor="ctr">
            <a:noAutofit/>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endParaRPr lang="en-GB" sz="2200" b="1" dirty="0">
              <a:solidFill>
                <a:schemeClr val="tx1">
                  <a:lumMod val="65000"/>
                  <a:lumOff val="35000"/>
                </a:schemeClr>
              </a:solidFill>
              <a:latin typeface="Arial"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felt the darkness around you,</a:t>
            </a:r>
          </a:p>
          <a:p>
            <a:r>
              <a:rPr lang="en-GB" sz="2400" b="1" dirty="0">
                <a:solidFill>
                  <a:srgbClr val="222642"/>
                </a:solidFill>
                <a:latin typeface="Montserrat" panose="00000500000000000000" pitchFamily="2" charset="0"/>
                <a:ea typeface="Arial" charset="0"/>
                <a:cs typeface="Arial" charset="0"/>
              </a:rPr>
              <a:t>the crowds surrounded you.</a:t>
            </a:r>
          </a:p>
          <a:p>
            <a:r>
              <a:rPr lang="en-GB" sz="2400" b="1" dirty="0">
                <a:solidFill>
                  <a:srgbClr val="222642"/>
                </a:solidFill>
                <a:latin typeface="Montserrat" panose="00000500000000000000" pitchFamily="2" charset="0"/>
                <a:ea typeface="Arial" charset="0"/>
                <a:cs typeface="Arial" charset="0"/>
              </a:rPr>
              <a:t>You fell once more.</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When we lose hope, when everything is just too difficult,</a:t>
            </a:r>
          </a:p>
          <a:p>
            <a:r>
              <a:rPr lang="en-GB" sz="2400" b="1" dirty="0">
                <a:solidFill>
                  <a:srgbClr val="222642"/>
                </a:solidFill>
                <a:latin typeface="Montserrat" panose="00000500000000000000" pitchFamily="2" charset="0"/>
                <a:ea typeface="Arial" charset="0"/>
                <a:cs typeface="Arial" charset="0"/>
              </a:rPr>
              <a:t>show us how to reach out to each other and hold hands, </a:t>
            </a:r>
          </a:p>
          <a:p>
            <a:r>
              <a:rPr lang="en-GB" sz="2400" b="1" dirty="0">
                <a:solidFill>
                  <a:srgbClr val="222642"/>
                </a:solidFill>
                <a:latin typeface="Montserrat" panose="00000500000000000000" pitchFamily="2" charset="0"/>
                <a:ea typeface="Arial" charset="0"/>
                <a:cs typeface="Arial" charset="0"/>
              </a:rPr>
              <a:t>so that none of us have to do everything on our own.</a:t>
            </a:r>
          </a:p>
          <a:p>
            <a:r>
              <a:rPr lang="en-GB" sz="2400" b="1" dirty="0">
                <a:solidFill>
                  <a:srgbClr val="222642"/>
                </a:solidFill>
                <a:latin typeface="Montserrat" panose="00000500000000000000" pitchFamily="2" charset="0"/>
                <a:ea typeface="Arial" charset="0"/>
                <a:cs typeface="Arial" charset="0"/>
              </a:rPr>
              <a:t>Help us to know that you walk alongside us </a:t>
            </a:r>
          </a:p>
          <a:p>
            <a:r>
              <a:rPr lang="en-GB" sz="2400" b="1" dirty="0">
                <a:solidFill>
                  <a:srgbClr val="222642"/>
                </a:solidFill>
                <a:latin typeface="Montserrat" panose="00000500000000000000" pitchFamily="2" charset="0"/>
                <a:ea typeface="Arial" charset="0"/>
                <a:cs typeface="Arial" charset="0"/>
              </a:rPr>
              <a:t>even when we feel most alone.</a:t>
            </a:r>
          </a:p>
          <a:p>
            <a:pPr algn="ctr"/>
            <a:r>
              <a:rPr lang="en-US" sz="4600" b="1" dirty="0">
                <a:solidFill>
                  <a:schemeClr val="tx1">
                    <a:lumMod val="50000"/>
                    <a:lumOff val="50000"/>
                  </a:schemeClr>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13" name="Group 12"/>
          <p:cNvGrpSpPr/>
          <p:nvPr/>
        </p:nvGrpSpPr>
        <p:grpSpPr>
          <a:xfrm>
            <a:off x="0" y="6304731"/>
            <a:ext cx="12192000" cy="553269"/>
            <a:chOff x="0" y="6345797"/>
            <a:chExt cx="12192000" cy="553269"/>
          </a:xfrm>
        </p:grpSpPr>
        <p:sp>
          <p:nvSpPr>
            <p:cNvPr id="20" name="Rectangle 1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1" name="Picture 10">
            <a:extLst>
              <a:ext uri="{FF2B5EF4-FFF2-40B4-BE49-F238E27FC236}">
                <a16:creationId xmlns:a16="http://schemas.microsoft.com/office/drawing/2014/main" id="{0E627477-E615-4BDF-854E-149BF495BD6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50" y="-18385"/>
            <a:ext cx="12192000" cy="652272"/>
          </a:xfrm>
          <a:prstGeom prst="rect">
            <a:avLst/>
          </a:prstGeom>
        </p:spPr>
      </p:pic>
    </p:spTree>
    <p:extLst>
      <p:ext uri="{BB962C8B-B14F-4D97-AF65-F5344CB8AC3E}">
        <p14:creationId xmlns:p14="http://schemas.microsoft.com/office/powerpoint/2010/main" val="178531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6304731"/>
            <a:ext cx="12192000" cy="553269"/>
            <a:chOff x="0" y="6345797"/>
            <a:chExt cx="12192000" cy="553269"/>
          </a:xfrm>
        </p:grpSpPr>
        <p:sp>
          <p:nvSpPr>
            <p:cNvPr id="13" name="Rectangle 12"/>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0" name="Picture 9">
            <a:extLst>
              <a:ext uri="{FF2B5EF4-FFF2-40B4-BE49-F238E27FC236}">
                <a16:creationId xmlns:a16="http://schemas.microsoft.com/office/drawing/2014/main" id="{1CE4063F-05DB-45F7-BCB7-5E7A1DFC8F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12192000" cy="6305176"/>
          </a:xfrm>
          <a:prstGeom prst="rect">
            <a:avLst/>
          </a:prstGeom>
        </p:spPr>
      </p:pic>
      <p:sp>
        <p:nvSpPr>
          <p:cNvPr id="9" name="TextBox 8">
            <a:extLst>
              <a:ext uri="{FF2B5EF4-FFF2-40B4-BE49-F238E27FC236}">
                <a16:creationId xmlns:a16="http://schemas.microsoft.com/office/drawing/2014/main" id="{6032C912-AEA6-4805-9BB6-9E37631EEE94}"/>
              </a:ext>
            </a:extLst>
          </p:cNvPr>
          <p:cNvSpPr txBox="1"/>
          <p:nvPr/>
        </p:nvSpPr>
        <p:spPr>
          <a:xfrm>
            <a:off x="5676900" y="5310000"/>
            <a:ext cx="6308911" cy="830997"/>
          </a:xfrm>
          <a:prstGeom prst="rect">
            <a:avLst/>
          </a:prstGeom>
          <a:solidFill>
            <a:schemeClr val="bg1">
              <a:lumMod val="75000"/>
              <a:alpha val="72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“The soldiers took his clothes.” </a:t>
            </a:r>
            <a:endParaRPr lang="en-GB" sz="1600" b="1" dirty="0">
              <a:solidFill>
                <a:schemeClr val="bg1"/>
              </a:solidFill>
              <a:latin typeface="Arial" panose="020B0604020202020204" pitchFamily="34" charset="0"/>
              <a:cs typeface="Arial" panose="020B0604020202020204" pitchFamily="34" charset="0"/>
            </a:endParaRPr>
          </a:p>
          <a:p>
            <a:pPr algn="r"/>
            <a:r>
              <a:rPr lang="en-GB" sz="1600" b="1" dirty="0">
                <a:solidFill>
                  <a:schemeClr val="bg1"/>
                </a:solidFill>
                <a:latin typeface="Arial" panose="020B0604020202020204" pitchFamily="34" charset="0"/>
                <a:cs typeface="Arial" panose="020B0604020202020204" pitchFamily="34" charset="0"/>
              </a:rPr>
              <a:t>John 19:23</a:t>
            </a:r>
          </a:p>
        </p:txBody>
      </p:sp>
      <p:pic>
        <p:nvPicPr>
          <p:cNvPr id="4" name="Picture 3">
            <a:extLst>
              <a:ext uri="{FF2B5EF4-FFF2-40B4-BE49-F238E27FC236}">
                <a16:creationId xmlns:a16="http://schemas.microsoft.com/office/drawing/2014/main" id="{4B65FC22-853A-4967-AC39-23CADE0FDC2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E4063F-05DB-45F7-BCB7-5E7A1DFC8F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51391" cy="6857999"/>
          </a:xfrm>
          <a:prstGeom prst="rect">
            <a:avLst/>
          </a:prstGeom>
        </p:spPr>
      </p:pic>
      <p:sp>
        <p:nvSpPr>
          <p:cNvPr id="5" name="Rectangle 2">
            <a:extLst>
              <a:ext uri="{FF2B5EF4-FFF2-40B4-BE49-F238E27FC236}">
                <a16:creationId xmlns:a16="http://schemas.microsoft.com/office/drawing/2014/main" id="{847F0FA7-5A29-4A28-88D0-332F3950ABB8}"/>
              </a:ext>
            </a:extLst>
          </p:cNvPr>
          <p:cNvSpPr txBox="1">
            <a:spLocks noChangeArrowheads="1"/>
          </p:cNvSpPr>
          <p:nvPr/>
        </p:nvSpPr>
        <p:spPr>
          <a:xfrm>
            <a:off x="-25973" y="567765"/>
            <a:ext cx="12284036" cy="5739149"/>
          </a:xfrm>
          <a:prstGeom prst="rect">
            <a:avLst/>
          </a:prstGeom>
          <a:solidFill>
            <a:schemeClr val="bg1">
              <a:lumMod val="85000"/>
              <a:alpha val="75000"/>
            </a:schemeClr>
          </a:solidFill>
          <a:effectLst>
            <a:softEdge rad="0"/>
          </a:effectLst>
        </p:spPr>
        <p:txBody>
          <a:bodyPr vert="horz" lIns="432000" tIns="187200" rIns="91440" bIns="45720" rtlCol="0" anchor="ctr">
            <a:noAutofit/>
          </a:bodyPr>
          <a:lstStyle/>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solidFill>
                <a:srgbClr val="222642"/>
              </a:solidFill>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sacrificed everything </a:t>
            </a:r>
          </a:p>
          <a:p>
            <a:r>
              <a:rPr lang="en-GB" sz="2400" b="1" dirty="0">
                <a:solidFill>
                  <a:srgbClr val="222642"/>
                </a:solidFill>
                <a:latin typeface="Montserrat" panose="00000500000000000000" pitchFamily="2" charset="0"/>
                <a:ea typeface="Arial" charset="0"/>
                <a:cs typeface="Arial" charset="0"/>
              </a:rPr>
              <a:t>and endured mockery for our sake.</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When we value possessions more than people,</a:t>
            </a:r>
          </a:p>
          <a:p>
            <a:r>
              <a:rPr lang="en-GB" sz="2400" b="1" dirty="0">
                <a:solidFill>
                  <a:srgbClr val="222642"/>
                </a:solidFill>
                <a:latin typeface="Montserrat" panose="00000500000000000000" pitchFamily="2" charset="0"/>
                <a:ea typeface="Arial" charset="0"/>
                <a:cs typeface="Arial" charset="0"/>
              </a:rPr>
              <a:t>or look down on someone who has less,</a:t>
            </a:r>
          </a:p>
          <a:p>
            <a:r>
              <a:rPr lang="en-GB" sz="2400" b="1" dirty="0">
                <a:solidFill>
                  <a:srgbClr val="222642"/>
                </a:solidFill>
                <a:latin typeface="Montserrat" panose="00000500000000000000" pitchFamily="2" charset="0"/>
                <a:ea typeface="Arial" charset="0"/>
                <a:cs typeface="Arial" charset="0"/>
              </a:rPr>
              <a:t>show us your face in theirs.</a:t>
            </a:r>
            <a:endParaRPr lang="en-US" sz="2400" b="1" dirty="0">
              <a:solidFill>
                <a:srgbClr val="222642"/>
              </a:solidFill>
              <a:latin typeface="Montserrat" panose="00000500000000000000" pitchFamily="2" charset="0"/>
              <a:ea typeface="Arial" charset="0"/>
              <a:cs typeface="Arial" charset="0"/>
            </a:endParaRPr>
          </a:p>
          <a:p>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a:p>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a:p>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a:p>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pic>
        <p:nvPicPr>
          <p:cNvPr id="11" name="Picture 10">
            <a:extLst>
              <a:ext uri="{FF2B5EF4-FFF2-40B4-BE49-F238E27FC236}">
                <a16:creationId xmlns:a16="http://schemas.microsoft.com/office/drawing/2014/main" id="{5F3F8D60-B2E8-41FF-BC0A-6C39C45F54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62" y="0"/>
            <a:ext cx="12225600" cy="654180"/>
          </a:xfrm>
          <a:prstGeom prst="rect">
            <a:avLst/>
          </a:prstGeom>
        </p:spPr>
      </p:pic>
      <p:grpSp>
        <p:nvGrpSpPr>
          <p:cNvPr id="10" name="Group 9"/>
          <p:cNvGrpSpPr/>
          <p:nvPr/>
        </p:nvGrpSpPr>
        <p:grpSpPr>
          <a:xfrm>
            <a:off x="0" y="6304731"/>
            <a:ext cx="12192000" cy="553269"/>
            <a:chOff x="0" y="6345797"/>
            <a:chExt cx="12192000" cy="553269"/>
          </a:xfrm>
        </p:grpSpPr>
        <p:sp>
          <p:nvSpPr>
            <p:cNvPr id="16" name="Rectangle 15"/>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spTree>
    <p:extLst>
      <p:ext uri="{BB962C8B-B14F-4D97-AF65-F5344CB8AC3E}">
        <p14:creationId xmlns:p14="http://schemas.microsoft.com/office/powerpoint/2010/main" val="157765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wall, indoor, wooden&#10;&#10;Description automatically generated">
            <a:extLst>
              <a:ext uri="{FF2B5EF4-FFF2-40B4-BE49-F238E27FC236}">
                <a16:creationId xmlns:a16="http://schemas.microsoft.com/office/drawing/2014/main" id="{5229C273-F784-4AAE-9A46-86EE37D116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28" r="-142"/>
          <a:stretch/>
        </p:blipFill>
        <p:spPr>
          <a:xfrm>
            <a:off x="-201168" y="0"/>
            <a:ext cx="12433247" cy="6858000"/>
          </a:xfrm>
          <a:prstGeom prst="rect">
            <a:avLst/>
          </a:prstGeom>
        </p:spPr>
      </p:pic>
      <p:grpSp>
        <p:nvGrpSpPr>
          <p:cNvPr id="8" name="Group 7"/>
          <p:cNvGrpSpPr/>
          <p:nvPr/>
        </p:nvGrpSpPr>
        <p:grpSpPr>
          <a:xfrm>
            <a:off x="0" y="6304731"/>
            <a:ext cx="12192000" cy="553269"/>
            <a:chOff x="0" y="6345797"/>
            <a:chExt cx="12192000" cy="553269"/>
          </a:xfrm>
        </p:grpSpPr>
        <p:sp>
          <p:nvSpPr>
            <p:cNvPr id="9" name="Rectangle 8"/>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4" name="Picture 3">
            <a:extLst>
              <a:ext uri="{FF2B5EF4-FFF2-40B4-BE49-F238E27FC236}">
                <a16:creationId xmlns:a16="http://schemas.microsoft.com/office/drawing/2014/main" id="{A58A9991-ECFB-44AC-BA02-36790D46A27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
        <p:nvSpPr>
          <p:cNvPr id="12" name="TextBox 11">
            <a:extLst>
              <a:ext uri="{FF2B5EF4-FFF2-40B4-BE49-F238E27FC236}">
                <a16:creationId xmlns:a16="http://schemas.microsoft.com/office/drawing/2014/main" id="{027D1360-4688-48FF-9007-936BE4BCFA4E}"/>
              </a:ext>
            </a:extLst>
          </p:cNvPr>
          <p:cNvSpPr txBox="1"/>
          <p:nvPr/>
        </p:nvSpPr>
        <p:spPr>
          <a:xfrm>
            <a:off x="4795757" y="5040000"/>
            <a:ext cx="7147003" cy="1077218"/>
          </a:xfrm>
          <a:prstGeom prst="rect">
            <a:avLst/>
          </a:prstGeom>
          <a:solidFill>
            <a:schemeClr val="bg1">
              <a:lumMod val="75000"/>
              <a:alpha val="72000"/>
            </a:schemeClr>
          </a:solid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“Father, forgive them, </a:t>
            </a:r>
          </a:p>
          <a:p>
            <a:r>
              <a:rPr lang="en-GB" sz="3200" b="1" dirty="0">
                <a:solidFill>
                  <a:schemeClr val="bg1"/>
                </a:solidFill>
                <a:latin typeface="Arial" panose="020B0604020202020204" pitchFamily="34" charset="0"/>
                <a:cs typeface="Arial" panose="020B0604020202020204" pitchFamily="34" charset="0"/>
              </a:rPr>
              <a:t>they know not what they do.” </a:t>
            </a:r>
            <a:r>
              <a:rPr lang="en-GB" sz="1600" b="1" dirty="0">
                <a:solidFill>
                  <a:schemeClr val="bg1"/>
                </a:solidFill>
                <a:latin typeface="Arial" panose="020B0604020202020204" pitchFamily="34" charset="0"/>
                <a:cs typeface="Arial" panose="020B0604020202020204" pitchFamily="34" charset="0"/>
              </a:rPr>
              <a:t>Luke 23:35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wall, indoor, wooden&#10;&#10;Description automatically generated">
            <a:extLst>
              <a:ext uri="{FF2B5EF4-FFF2-40B4-BE49-F238E27FC236}">
                <a16:creationId xmlns:a16="http://schemas.microsoft.com/office/drawing/2014/main" id="{4C2805B6-AD01-4D25-AECF-D7FB4632F0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3"/>
          <a:stretch/>
        </p:blipFill>
        <p:spPr>
          <a:xfrm>
            <a:off x="-1" y="0"/>
            <a:ext cx="12232079" cy="6858000"/>
          </a:xfrm>
          <a:prstGeom prst="rect">
            <a:avLst/>
          </a:prstGeom>
        </p:spPr>
      </p:pic>
      <p:sp>
        <p:nvSpPr>
          <p:cNvPr id="6" name="Rectangle 2">
            <a:extLst>
              <a:ext uri="{FF2B5EF4-FFF2-40B4-BE49-F238E27FC236}">
                <a16:creationId xmlns:a16="http://schemas.microsoft.com/office/drawing/2014/main" id="{19E06382-6766-46DB-911D-B1FF3653C63D}"/>
              </a:ext>
            </a:extLst>
          </p:cNvPr>
          <p:cNvSpPr txBox="1">
            <a:spLocks noChangeArrowheads="1"/>
          </p:cNvSpPr>
          <p:nvPr/>
        </p:nvSpPr>
        <p:spPr>
          <a:xfrm>
            <a:off x="-2" y="585215"/>
            <a:ext cx="12192001" cy="5706597"/>
          </a:xfrm>
          <a:prstGeom prst="rect">
            <a:avLst/>
          </a:prstGeom>
          <a:solidFill>
            <a:schemeClr val="bg1">
              <a:lumMod val="85000"/>
              <a:alpha val="58000"/>
            </a:schemeClr>
          </a:solidFill>
          <a:effectLst>
            <a:softEdge rad="0"/>
          </a:effectLst>
        </p:spPr>
        <p:txBody>
          <a:bodyPr vert="horz" lIns="432000" tIns="187200" rIns="91440" bIns="45720" rtlCol="0" anchor="ctr">
            <a:noAutofit/>
          </a:bodyPr>
          <a:lstStyle/>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pPr>
              <a:defRPr/>
            </a:pPr>
            <a:r>
              <a:rPr lang="en-GB" sz="2400" b="1" dirty="0">
                <a:solidFill>
                  <a:srgbClr val="222642"/>
                </a:solidFill>
                <a:latin typeface="Montserrat" panose="00000500000000000000" pitchFamily="2" charset="0"/>
                <a:ea typeface="Arial" charset="0"/>
                <a:cs typeface="Arial" charset="0"/>
              </a:rPr>
              <a:t>Jesus, you cry out in pain. </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Challenge us -</a:t>
            </a:r>
          </a:p>
          <a:p>
            <a:r>
              <a:rPr lang="en-GB" sz="2400" b="1" dirty="0">
                <a:solidFill>
                  <a:srgbClr val="222642"/>
                </a:solidFill>
                <a:latin typeface="Montserrat" panose="00000500000000000000" pitchFamily="2" charset="0"/>
                <a:ea typeface="Arial" charset="0"/>
                <a:cs typeface="Arial" charset="0"/>
              </a:rPr>
              <a:t>when we hold people back, </a:t>
            </a:r>
          </a:p>
          <a:p>
            <a:r>
              <a:rPr lang="en-GB" sz="2400" b="1" dirty="0">
                <a:solidFill>
                  <a:srgbClr val="222642"/>
                </a:solidFill>
                <a:latin typeface="Montserrat" panose="00000500000000000000" pitchFamily="2" charset="0"/>
                <a:ea typeface="Arial" charset="0"/>
                <a:cs typeface="Arial" charset="0"/>
              </a:rPr>
              <a:t>when we don’t treat them with respect.</a:t>
            </a:r>
          </a:p>
          <a:p>
            <a:r>
              <a:rPr lang="en-GB" sz="2400" b="1" dirty="0">
                <a:solidFill>
                  <a:srgbClr val="222642"/>
                </a:solidFill>
                <a:latin typeface="Montserrat" panose="00000500000000000000" pitchFamily="2" charset="0"/>
                <a:ea typeface="Arial" charset="0"/>
                <a:cs typeface="Arial" charset="0"/>
              </a:rPr>
              <a:t>Help us to remember that everyone is equal,</a:t>
            </a:r>
          </a:p>
          <a:p>
            <a:r>
              <a:rPr lang="en-GB" sz="2400" b="1" dirty="0">
                <a:solidFill>
                  <a:srgbClr val="222642"/>
                </a:solidFill>
                <a:latin typeface="Montserrat" panose="00000500000000000000" pitchFamily="2" charset="0"/>
                <a:ea typeface="Arial" charset="0"/>
                <a:cs typeface="Arial" charset="0"/>
              </a:rPr>
              <a:t>that we are all made in the image of God.</a:t>
            </a:r>
          </a:p>
          <a:p>
            <a:pPr algn="ctr"/>
            <a:r>
              <a:rPr lang="en-US" sz="2200" b="1" dirty="0">
                <a:solidFill>
                  <a:schemeClr val="tx1">
                    <a:lumMod val="50000"/>
                    <a:lumOff val="50000"/>
                  </a:schemeClr>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9" name="Group 8"/>
          <p:cNvGrpSpPr/>
          <p:nvPr/>
        </p:nvGrpSpPr>
        <p:grpSpPr>
          <a:xfrm>
            <a:off x="0" y="6304731"/>
            <a:ext cx="12192000" cy="553269"/>
            <a:chOff x="0" y="6345797"/>
            <a:chExt cx="12192000" cy="553269"/>
          </a:xfrm>
        </p:grpSpPr>
        <p:sp>
          <p:nvSpPr>
            <p:cNvPr id="10" name="Rectangle 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2" name="Picture 11">
            <a:extLst>
              <a:ext uri="{FF2B5EF4-FFF2-40B4-BE49-F238E27FC236}">
                <a16:creationId xmlns:a16="http://schemas.microsoft.com/office/drawing/2014/main" id="{18B4461C-25E3-4E3A-A7F0-8CE9CECEE0B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Tree>
    <p:extLst>
      <p:ext uri="{BB962C8B-B14F-4D97-AF65-F5344CB8AC3E}">
        <p14:creationId xmlns:p14="http://schemas.microsoft.com/office/powerpoint/2010/main" val="1663465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rock, outdoor, stone&#10;&#10;Description automatically generated">
            <a:extLst>
              <a:ext uri="{FF2B5EF4-FFF2-40B4-BE49-F238E27FC236}">
                <a16:creationId xmlns:a16="http://schemas.microsoft.com/office/drawing/2014/main" id="{CC345C99-0154-498E-8AB8-B49F6AD480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2"/>
          <a:stretch/>
        </p:blipFill>
        <p:spPr>
          <a:xfrm>
            <a:off x="-17378" y="0"/>
            <a:ext cx="12209378" cy="6858000"/>
          </a:xfrm>
          <a:prstGeom prst="rect">
            <a:avLst/>
          </a:prstGeom>
        </p:spPr>
      </p:pic>
      <p:grpSp>
        <p:nvGrpSpPr>
          <p:cNvPr id="9" name="Group 8"/>
          <p:cNvGrpSpPr/>
          <p:nvPr/>
        </p:nvGrpSpPr>
        <p:grpSpPr>
          <a:xfrm>
            <a:off x="0" y="6304731"/>
            <a:ext cx="12192000" cy="553269"/>
            <a:chOff x="0" y="6345797"/>
            <a:chExt cx="12192000" cy="553269"/>
          </a:xfrm>
        </p:grpSpPr>
        <p:sp>
          <p:nvSpPr>
            <p:cNvPr id="14" name="Rectangle 13"/>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4" name="Picture 3">
            <a:extLst>
              <a:ext uri="{FF2B5EF4-FFF2-40B4-BE49-F238E27FC236}">
                <a16:creationId xmlns:a16="http://schemas.microsoft.com/office/drawing/2014/main" id="{5E76BF60-EBAF-443A-82E5-6FA6E0B06E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378" y="0"/>
            <a:ext cx="12192000" cy="652272"/>
          </a:xfrm>
          <a:prstGeom prst="rect">
            <a:avLst/>
          </a:prstGeom>
        </p:spPr>
      </p:pic>
      <p:sp>
        <p:nvSpPr>
          <p:cNvPr id="10" name="TextBox 9">
            <a:extLst>
              <a:ext uri="{FF2B5EF4-FFF2-40B4-BE49-F238E27FC236}">
                <a16:creationId xmlns:a16="http://schemas.microsoft.com/office/drawing/2014/main" id="{99697044-7E3E-4DC6-8F55-BED3DB5CDDBA}"/>
              </a:ext>
            </a:extLst>
          </p:cNvPr>
          <p:cNvSpPr txBox="1"/>
          <p:nvPr/>
        </p:nvSpPr>
        <p:spPr>
          <a:xfrm>
            <a:off x="7769435" y="5310000"/>
            <a:ext cx="4163097" cy="584776"/>
          </a:xfrm>
          <a:prstGeom prst="rect">
            <a:avLst/>
          </a:prstGeom>
          <a:solidFill>
            <a:schemeClr val="bg1">
              <a:lumMod val="75000"/>
              <a:alpha val="72000"/>
            </a:schemeClr>
          </a:solid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“I am thirsty.” </a:t>
            </a:r>
            <a:r>
              <a:rPr lang="en-GB" sz="1600" b="1" dirty="0">
                <a:solidFill>
                  <a:schemeClr val="bg1"/>
                </a:solidFill>
                <a:latin typeface="Arial" panose="020B0604020202020204" pitchFamily="34" charset="0"/>
                <a:cs typeface="Arial" panose="020B0604020202020204" pitchFamily="34" charset="0"/>
              </a:rPr>
              <a:t>John 19:28 </a:t>
            </a:r>
          </a:p>
        </p:txBody>
      </p:sp>
    </p:spTree>
    <p:extLst>
      <p:ext uri="{BB962C8B-B14F-4D97-AF65-F5344CB8AC3E}">
        <p14:creationId xmlns:p14="http://schemas.microsoft.com/office/powerpoint/2010/main" val="2126255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ound, rock, outdoor, stone&#10;&#10;Description automatically generated">
            <a:extLst>
              <a:ext uri="{FF2B5EF4-FFF2-40B4-BE49-F238E27FC236}">
                <a16:creationId xmlns:a16="http://schemas.microsoft.com/office/drawing/2014/main" id="{09BF79FF-F471-4718-A1E0-286A67FB84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2"/>
          <a:stretch/>
        </p:blipFill>
        <p:spPr>
          <a:xfrm>
            <a:off x="-17378" y="0"/>
            <a:ext cx="12209378" cy="6858000"/>
          </a:xfrm>
          <a:prstGeom prst="rect">
            <a:avLst/>
          </a:prstGeom>
        </p:spPr>
      </p:pic>
      <p:sp>
        <p:nvSpPr>
          <p:cNvPr id="5" name="Rectangle 2">
            <a:extLst>
              <a:ext uri="{FF2B5EF4-FFF2-40B4-BE49-F238E27FC236}">
                <a16:creationId xmlns:a16="http://schemas.microsoft.com/office/drawing/2014/main" id="{2A6FEBD3-3FA0-4DDA-AFA7-4E1726C546E0}"/>
              </a:ext>
            </a:extLst>
          </p:cNvPr>
          <p:cNvSpPr txBox="1">
            <a:spLocks noChangeArrowheads="1"/>
          </p:cNvSpPr>
          <p:nvPr/>
        </p:nvSpPr>
        <p:spPr>
          <a:xfrm>
            <a:off x="0" y="553642"/>
            <a:ext cx="12209377" cy="5819407"/>
          </a:xfrm>
          <a:prstGeom prst="rect">
            <a:avLst/>
          </a:prstGeom>
          <a:solidFill>
            <a:schemeClr val="bg1">
              <a:lumMod val="85000"/>
              <a:alpha val="78000"/>
            </a:schemeClr>
          </a:solidFill>
          <a:effectLst>
            <a:softEdge rad="0"/>
          </a:effectLst>
        </p:spPr>
        <p:txBody>
          <a:bodyPr vert="horz" lIns="432000" tIns="187200" rIns="91440" bIns="45720" rtlCol="0" anchor="ctr">
            <a:noAutofit/>
          </a:bodyPr>
          <a:lstStyle/>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know what it’s like to feel alone, </a:t>
            </a:r>
          </a:p>
          <a:p>
            <a:r>
              <a:rPr lang="en-GB" sz="2400" b="1" dirty="0">
                <a:solidFill>
                  <a:srgbClr val="222642"/>
                </a:solidFill>
                <a:latin typeface="Montserrat" panose="00000500000000000000" pitchFamily="2" charset="0"/>
                <a:ea typeface="Arial" charset="0"/>
                <a:cs typeface="Arial" charset="0"/>
              </a:rPr>
              <a:t>lost and afraid, betrayed and abandoned.</a:t>
            </a:r>
          </a:p>
          <a:p>
            <a:r>
              <a:rPr lang="en-GB" sz="2400" b="1" dirty="0">
                <a:solidFill>
                  <a:srgbClr val="222642"/>
                </a:solidFill>
                <a:latin typeface="Montserrat" panose="00000500000000000000" pitchFamily="2" charset="0"/>
                <a:ea typeface="Arial" charset="0"/>
                <a:cs typeface="Arial" charset="0"/>
              </a:rPr>
              <a:t>Walk with us. </a:t>
            </a:r>
          </a:p>
          <a:p>
            <a:r>
              <a:rPr lang="en-GB" sz="2400" b="1" dirty="0">
                <a:solidFill>
                  <a:srgbClr val="222642"/>
                </a:solidFill>
                <a:latin typeface="Montserrat" panose="00000500000000000000" pitchFamily="2" charset="0"/>
                <a:ea typeface="Arial" charset="0"/>
                <a:cs typeface="Arial" charset="0"/>
              </a:rPr>
              <a:t>And show us how to walk with others,</a:t>
            </a:r>
          </a:p>
          <a:p>
            <a:r>
              <a:rPr lang="en-GB" sz="2400" b="1" dirty="0">
                <a:solidFill>
                  <a:srgbClr val="222642"/>
                </a:solidFill>
                <a:latin typeface="Montserrat" panose="00000500000000000000" pitchFamily="2" charset="0"/>
                <a:ea typeface="Arial" charset="0"/>
                <a:cs typeface="Arial" charset="0"/>
              </a:rPr>
              <a:t>who live in fear and face death through hunger, thirst and conflict.</a:t>
            </a:r>
          </a:p>
          <a:p>
            <a:r>
              <a:rPr lang="en-GB" sz="2400" b="1" dirty="0">
                <a:solidFill>
                  <a:srgbClr val="222642"/>
                </a:solidFill>
                <a:latin typeface="Montserrat" panose="00000500000000000000" pitchFamily="2" charset="0"/>
                <a:ea typeface="Arial" charset="0"/>
                <a:cs typeface="Arial" charset="0"/>
              </a:rPr>
              <a:t>Show us how to pray for sisters and brothers that we have never met,</a:t>
            </a:r>
          </a:p>
          <a:p>
            <a:r>
              <a:rPr lang="en-GB" sz="2400" b="1" dirty="0">
                <a:solidFill>
                  <a:srgbClr val="222642"/>
                </a:solidFill>
                <a:latin typeface="Montserrat" panose="00000500000000000000" pitchFamily="2" charset="0"/>
                <a:ea typeface="Arial" charset="0"/>
                <a:cs typeface="Arial" charset="0"/>
              </a:rPr>
              <a:t>but who are always loved by you.</a:t>
            </a:r>
          </a:p>
          <a:p>
            <a:endParaRPr lang="en-GB" sz="2200" b="1" dirty="0">
              <a:solidFill>
                <a:srgbClr val="222642"/>
              </a:solidFill>
              <a:latin typeface="Arial" charset="0"/>
              <a:ea typeface="Arial" charset="0"/>
              <a:cs typeface="Arial" charset="0"/>
            </a:endParaRPr>
          </a:p>
          <a:p>
            <a:pPr algn="ctr"/>
            <a:r>
              <a:rPr lang="en-US" sz="2200" b="1" dirty="0">
                <a:solidFill>
                  <a:srgbClr val="222642"/>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9" name="Group 8"/>
          <p:cNvGrpSpPr/>
          <p:nvPr/>
        </p:nvGrpSpPr>
        <p:grpSpPr>
          <a:xfrm>
            <a:off x="0" y="6304731"/>
            <a:ext cx="12192000" cy="553269"/>
            <a:chOff x="0" y="6345797"/>
            <a:chExt cx="12192000" cy="553269"/>
          </a:xfrm>
        </p:grpSpPr>
        <p:sp>
          <p:nvSpPr>
            <p:cNvPr id="10" name="Rectangle 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4" name="Picture 13">
            <a:extLst>
              <a:ext uri="{FF2B5EF4-FFF2-40B4-BE49-F238E27FC236}">
                <a16:creationId xmlns:a16="http://schemas.microsoft.com/office/drawing/2014/main" id="{FE6EC43A-B6AC-42B9-AE12-B57ADBED488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378" y="0"/>
            <a:ext cx="12192000" cy="652272"/>
          </a:xfrm>
          <a:prstGeom prst="rect">
            <a:avLst/>
          </a:prstGeom>
        </p:spPr>
      </p:pic>
    </p:spTree>
    <p:extLst>
      <p:ext uri="{BB962C8B-B14F-4D97-AF65-F5344CB8AC3E}">
        <p14:creationId xmlns:p14="http://schemas.microsoft.com/office/powerpoint/2010/main" val="322415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EB1784-A51F-4782-8484-CCBB09139E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50" r="-1"/>
          <a:stretch/>
        </p:blipFill>
        <p:spPr>
          <a:xfrm>
            <a:off x="-237744" y="0"/>
            <a:ext cx="12429744" cy="6858000"/>
          </a:xfrm>
          <a:prstGeom prst="rect">
            <a:avLst/>
          </a:prstGeom>
        </p:spPr>
      </p:pic>
      <p:grpSp>
        <p:nvGrpSpPr>
          <p:cNvPr id="8" name="Group 7"/>
          <p:cNvGrpSpPr/>
          <p:nvPr/>
        </p:nvGrpSpPr>
        <p:grpSpPr>
          <a:xfrm>
            <a:off x="0" y="6304731"/>
            <a:ext cx="12192000" cy="553269"/>
            <a:chOff x="0" y="6345797"/>
            <a:chExt cx="12192000" cy="553269"/>
          </a:xfrm>
        </p:grpSpPr>
        <p:sp>
          <p:nvSpPr>
            <p:cNvPr id="14" name="Rectangle 13"/>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3" name="Picture 2">
            <a:extLst>
              <a:ext uri="{FF2B5EF4-FFF2-40B4-BE49-F238E27FC236}">
                <a16:creationId xmlns:a16="http://schemas.microsoft.com/office/drawing/2014/main" id="{152E1DD2-8807-4EC6-8AE8-0D072E99CA8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
        <p:nvSpPr>
          <p:cNvPr id="9" name="TextBox 8">
            <a:extLst>
              <a:ext uri="{FF2B5EF4-FFF2-40B4-BE49-F238E27FC236}">
                <a16:creationId xmlns:a16="http://schemas.microsoft.com/office/drawing/2014/main" id="{31A2AE67-784F-4F05-8E67-02769713631E}"/>
              </a:ext>
            </a:extLst>
          </p:cNvPr>
          <p:cNvSpPr txBox="1"/>
          <p:nvPr/>
        </p:nvSpPr>
        <p:spPr>
          <a:xfrm>
            <a:off x="4656045" y="5040000"/>
            <a:ext cx="7322371" cy="1077218"/>
          </a:xfrm>
          <a:prstGeom prst="rect">
            <a:avLst/>
          </a:prstGeom>
          <a:solidFill>
            <a:schemeClr val="bg1">
              <a:lumMod val="75000"/>
              <a:alpha val="73000"/>
            </a:schemeClr>
          </a:solid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“Pilate gave him permission so he came and removed the body.” </a:t>
            </a:r>
            <a:r>
              <a:rPr lang="en-GB" sz="1600" b="1" dirty="0">
                <a:solidFill>
                  <a:schemeClr val="bg1"/>
                </a:solidFill>
                <a:latin typeface="Arial" panose="020B0604020202020204" pitchFamily="34" charset="0"/>
                <a:cs typeface="Arial" panose="020B0604020202020204" pitchFamily="34" charset="0"/>
              </a:rPr>
              <a:t>John 19:28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52EEAF-4ABF-4B83-9E45-50A7FED5E8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50" r="-1"/>
          <a:stretch/>
        </p:blipFill>
        <p:spPr>
          <a:xfrm>
            <a:off x="-237744" y="0"/>
            <a:ext cx="12429744" cy="6858000"/>
          </a:xfrm>
          <a:prstGeom prst="rect">
            <a:avLst/>
          </a:prstGeom>
        </p:spPr>
      </p:pic>
      <p:sp>
        <p:nvSpPr>
          <p:cNvPr id="5" name="Rectangle 2">
            <a:extLst>
              <a:ext uri="{FF2B5EF4-FFF2-40B4-BE49-F238E27FC236}">
                <a16:creationId xmlns:a16="http://schemas.microsoft.com/office/drawing/2014/main" id="{F6EEC7B0-B7A6-49F8-A7A6-E37034713824}"/>
              </a:ext>
            </a:extLst>
          </p:cNvPr>
          <p:cNvSpPr txBox="1">
            <a:spLocks noChangeArrowheads="1"/>
          </p:cNvSpPr>
          <p:nvPr/>
        </p:nvSpPr>
        <p:spPr>
          <a:xfrm>
            <a:off x="0" y="558950"/>
            <a:ext cx="12192000" cy="5814099"/>
          </a:xfrm>
          <a:prstGeom prst="rect">
            <a:avLst/>
          </a:prstGeom>
          <a:solidFill>
            <a:schemeClr val="bg1">
              <a:lumMod val="85000"/>
              <a:alpha val="80000"/>
            </a:schemeClr>
          </a:solidFill>
          <a:effectLst>
            <a:softEdge rad="0"/>
          </a:effectLst>
        </p:spPr>
        <p:txBody>
          <a:bodyPr vert="horz" lIns="432000" tIns="187200" rIns="91440" bIns="45720" rtlCol="0" anchor="ctr">
            <a:noAutofit/>
          </a:bodyPr>
          <a:lstStyle/>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solidFill>
                <a:srgbClr val="222642"/>
              </a:solidFill>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know what it means to have friends,</a:t>
            </a:r>
          </a:p>
          <a:p>
            <a:r>
              <a:rPr lang="en-GB" sz="2400" b="1" dirty="0">
                <a:solidFill>
                  <a:srgbClr val="222642"/>
                </a:solidFill>
                <a:latin typeface="Montserrat" panose="00000500000000000000" pitchFamily="2" charset="0"/>
                <a:ea typeface="Arial" charset="0"/>
                <a:cs typeface="Arial" charset="0"/>
              </a:rPr>
              <a:t>who risked their own lives to take your body from the cross.</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Show us how to be friends to those close to us and to those far away.</a:t>
            </a:r>
          </a:p>
          <a:p>
            <a:r>
              <a:rPr lang="en-GB" sz="2400" b="1" dirty="0">
                <a:solidFill>
                  <a:srgbClr val="222642"/>
                </a:solidFill>
                <a:latin typeface="Montserrat" panose="00000500000000000000" pitchFamily="2" charset="0"/>
                <a:ea typeface="Arial" charset="0"/>
                <a:cs typeface="Arial" charset="0"/>
              </a:rPr>
              <a:t>Teach us to see you in everybody,</a:t>
            </a:r>
          </a:p>
          <a:p>
            <a:r>
              <a:rPr lang="en-GB" sz="2400" b="1" dirty="0">
                <a:solidFill>
                  <a:srgbClr val="222642"/>
                </a:solidFill>
                <a:latin typeface="Montserrat" panose="00000500000000000000" pitchFamily="2" charset="0"/>
                <a:ea typeface="Arial" charset="0"/>
                <a:cs typeface="Arial" charset="0"/>
              </a:rPr>
              <a:t>to be kind, loving and strong.</a:t>
            </a:r>
          </a:p>
          <a:p>
            <a:r>
              <a:rPr lang="en-GB" sz="2400" b="1" dirty="0">
                <a:solidFill>
                  <a:srgbClr val="222642"/>
                </a:solidFill>
                <a:latin typeface="Montserrat" panose="00000500000000000000" pitchFamily="2" charset="0"/>
                <a:ea typeface="Arial" charset="0"/>
                <a:cs typeface="Arial" charset="0"/>
              </a:rPr>
              <a:t>To be like you.</a:t>
            </a:r>
          </a:p>
          <a:p>
            <a:endParaRPr lang="en-GB"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a:p>
            <a:endParaRPr lang="en-GB"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a:p>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10" name="Group 9"/>
          <p:cNvGrpSpPr/>
          <p:nvPr/>
        </p:nvGrpSpPr>
        <p:grpSpPr>
          <a:xfrm>
            <a:off x="0" y="6304731"/>
            <a:ext cx="12192000" cy="553269"/>
            <a:chOff x="0" y="6345797"/>
            <a:chExt cx="12192000" cy="553269"/>
          </a:xfrm>
        </p:grpSpPr>
        <p:sp>
          <p:nvSpPr>
            <p:cNvPr id="16" name="Rectangle 15"/>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1" name="Picture 10">
            <a:extLst>
              <a:ext uri="{FF2B5EF4-FFF2-40B4-BE49-F238E27FC236}">
                <a16:creationId xmlns:a16="http://schemas.microsoft.com/office/drawing/2014/main" id="{2CAEF4E0-36D8-45B0-B5D2-957A625891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Tree>
    <p:extLst>
      <p:ext uri="{BB962C8B-B14F-4D97-AF65-F5344CB8AC3E}">
        <p14:creationId xmlns:p14="http://schemas.microsoft.com/office/powerpoint/2010/main" val="219134994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E91B1-598B-496A-A8E0-56FE14D96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
          <a:stretch/>
        </p:blipFill>
        <p:spPr>
          <a:xfrm>
            <a:off x="-36577" y="0"/>
            <a:ext cx="12228577" cy="6884684"/>
          </a:xfrm>
          <a:prstGeom prst="rect">
            <a:avLst/>
          </a:prstGeom>
        </p:spPr>
      </p:pic>
      <p:sp>
        <p:nvSpPr>
          <p:cNvPr id="7" name="Rectangle 6">
            <a:extLst>
              <a:ext uri="{FF2B5EF4-FFF2-40B4-BE49-F238E27FC236}">
                <a16:creationId xmlns:a16="http://schemas.microsoft.com/office/drawing/2014/main" id="{3DA4F9E4-428A-499A-A315-FBF1E821B026}"/>
              </a:ext>
            </a:extLst>
          </p:cNvPr>
          <p:cNvSpPr/>
          <p:nvPr/>
        </p:nvSpPr>
        <p:spPr>
          <a:xfrm>
            <a:off x="0" y="6304731"/>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354A44-4996-49BE-A3D9-773D199EF9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41368"/>
            <a:ext cx="2688196" cy="252496"/>
          </a:xfrm>
          <a:prstGeom prst="rect">
            <a:avLst/>
          </a:prstGeom>
        </p:spPr>
      </p:pic>
      <p:pic>
        <p:nvPicPr>
          <p:cNvPr id="6" name="Picture 5">
            <a:extLst>
              <a:ext uri="{FF2B5EF4-FFF2-40B4-BE49-F238E27FC236}">
                <a16:creationId xmlns:a16="http://schemas.microsoft.com/office/drawing/2014/main" id="{D0258565-5E61-45B3-91F0-A2FF89DCAE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487123"/>
            <a:ext cx="1865535" cy="221322"/>
          </a:xfrm>
          <a:prstGeom prst="rect">
            <a:avLst/>
          </a:prstGeom>
        </p:spPr>
      </p:pic>
      <p:pic>
        <p:nvPicPr>
          <p:cNvPr id="11" name="Picture 10">
            <a:extLst>
              <a:ext uri="{FF2B5EF4-FFF2-40B4-BE49-F238E27FC236}">
                <a16:creationId xmlns:a16="http://schemas.microsoft.com/office/drawing/2014/main" id="{5645ED1F-1CA2-4117-AE87-0A59CD2BD64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
        <p:nvSpPr>
          <p:cNvPr id="8" name="TextBox 7">
            <a:extLst>
              <a:ext uri="{FF2B5EF4-FFF2-40B4-BE49-F238E27FC236}">
                <a16:creationId xmlns:a16="http://schemas.microsoft.com/office/drawing/2014/main" id="{FCE25B42-1286-4844-B01D-E6DB26EED780}"/>
              </a:ext>
            </a:extLst>
          </p:cNvPr>
          <p:cNvSpPr txBox="1"/>
          <p:nvPr/>
        </p:nvSpPr>
        <p:spPr>
          <a:xfrm>
            <a:off x="6005858" y="5040000"/>
            <a:ext cx="5952396" cy="1077218"/>
          </a:xfrm>
          <a:prstGeom prst="rect">
            <a:avLst/>
          </a:prstGeom>
          <a:solidFill>
            <a:schemeClr val="bg1">
              <a:lumMod val="75000"/>
              <a:alpha val="72000"/>
            </a:schemeClr>
          </a:solid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“He rolled a stone against </a:t>
            </a:r>
            <a:br>
              <a:rPr lang="en-GB" sz="3200" b="1" dirty="0">
                <a:solidFill>
                  <a:schemeClr val="bg1"/>
                </a:solidFill>
                <a:latin typeface="Arial" panose="020B0604020202020204" pitchFamily="34" charset="0"/>
                <a:cs typeface="Arial" panose="020B0604020202020204" pitchFamily="34" charset="0"/>
              </a:rPr>
            </a:br>
            <a:r>
              <a:rPr lang="en-GB" sz="3200" b="1" dirty="0">
                <a:solidFill>
                  <a:schemeClr val="bg1"/>
                </a:solidFill>
                <a:latin typeface="Arial" panose="020B0604020202020204" pitchFamily="34" charset="0"/>
                <a:cs typeface="Arial" panose="020B0604020202020204" pitchFamily="34" charset="0"/>
              </a:rPr>
              <a:t>the door of the tomb.” </a:t>
            </a:r>
            <a:r>
              <a:rPr lang="en-GB" sz="1600" b="1" dirty="0">
                <a:solidFill>
                  <a:schemeClr val="bg1"/>
                </a:solidFill>
                <a:latin typeface="Arial" panose="020B0604020202020204" pitchFamily="34" charset="0"/>
                <a:cs typeface="Arial" panose="020B0604020202020204" pitchFamily="34" charset="0"/>
              </a:rPr>
              <a:t>Mark 15:45-47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mountain, outdoor, nature, hill&#10;&#10;Description automatically generated">
            <a:extLst>
              <a:ext uri="{FF2B5EF4-FFF2-40B4-BE49-F238E27FC236}">
                <a16:creationId xmlns:a16="http://schemas.microsoft.com/office/drawing/2014/main" id="{F863336C-1189-481F-AB4F-9F3FBAF814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5" y="0"/>
            <a:ext cx="12203626" cy="6864540"/>
          </a:xfrm>
          <a:prstGeom prst="rect">
            <a:avLst/>
          </a:prstGeom>
        </p:spPr>
      </p:pic>
      <p:sp>
        <p:nvSpPr>
          <p:cNvPr id="5" name="TextBox 4">
            <a:extLst>
              <a:ext uri="{FF2B5EF4-FFF2-40B4-BE49-F238E27FC236}">
                <a16:creationId xmlns:a16="http://schemas.microsoft.com/office/drawing/2014/main" id="{BB442C9D-BB06-4695-BE8F-5D89C3550269}"/>
              </a:ext>
            </a:extLst>
          </p:cNvPr>
          <p:cNvSpPr txBox="1"/>
          <p:nvPr/>
        </p:nvSpPr>
        <p:spPr>
          <a:xfrm>
            <a:off x="3905755" y="5310000"/>
            <a:ext cx="8113776" cy="830997"/>
          </a:xfrm>
          <a:prstGeom prst="rect">
            <a:avLst/>
          </a:prstGeom>
          <a:solidFill>
            <a:schemeClr val="bg1">
              <a:lumMod val="85000"/>
              <a:alpha val="50000"/>
            </a:schemeClr>
          </a:solidFill>
        </p:spPr>
        <p:txBody>
          <a:bodyPr wrap="square" lIns="91440" tIns="45720" rIns="91440" bIns="45720" rtlCol="0" anchor="t">
            <a:spAutoFit/>
          </a:bodyPr>
          <a:lstStyle/>
          <a:p>
            <a:pPr algn="r"/>
            <a:r>
              <a:rPr lang="en-GB" sz="3200" b="1" dirty="0">
                <a:solidFill>
                  <a:schemeClr val="bg1"/>
                </a:solidFill>
                <a:latin typeface="Arial"/>
                <a:cs typeface="Arial"/>
              </a:rPr>
              <a:t>“…he handed him over to be crucified.” </a:t>
            </a:r>
            <a:endParaRPr lang="en-GB" sz="3200" b="1" dirty="0">
              <a:solidFill>
                <a:schemeClr val="bg1"/>
              </a:solidFill>
              <a:latin typeface="Arial" panose="020B0604020202020204" pitchFamily="34" charset="0"/>
              <a:cs typeface="Arial" panose="020B0604020202020204" pitchFamily="34" charset="0"/>
            </a:endParaRPr>
          </a:p>
          <a:p>
            <a:pPr algn="r"/>
            <a:r>
              <a:rPr lang="en-GB" sz="1600" b="1" dirty="0">
                <a:solidFill>
                  <a:schemeClr val="bg1"/>
                </a:solidFill>
                <a:latin typeface="Arial" panose="020B0604020202020204" pitchFamily="34" charset="0"/>
                <a:cs typeface="Arial" panose="020B0604020202020204" pitchFamily="34" charset="0"/>
              </a:rPr>
              <a:t>Matthew 27:26</a:t>
            </a:r>
          </a:p>
        </p:txBody>
      </p:sp>
      <p:grpSp>
        <p:nvGrpSpPr>
          <p:cNvPr id="20" name="Group 19"/>
          <p:cNvGrpSpPr/>
          <p:nvPr/>
        </p:nvGrpSpPr>
        <p:grpSpPr>
          <a:xfrm>
            <a:off x="0" y="6304731"/>
            <a:ext cx="12192000" cy="553269"/>
            <a:chOff x="0" y="6345797"/>
            <a:chExt cx="12192000" cy="553269"/>
          </a:xfrm>
        </p:grpSpPr>
        <p:sp>
          <p:nvSpPr>
            <p:cNvPr id="21" name="Rectangle 20"/>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8" name="Picture 7">
            <a:extLst>
              <a:ext uri="{FF2B5EF4-FFF2-40B4-BE49-F238E27FC236}">
                <a16:creationId xmlns:a16="http://schemas.microsoft.com/office/drawing/2014/main" id="{999F97E6-557F-4327-B1A0-0DAB22AC6B2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373" y="-32392"/>
            <a:ext cx="12287250" cy="67651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7890EFC-1E53-4749-BEFB-2D2C4CD47E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
          <a:stretch/>
        </p:blipFill>
        <p:spPr>
          <a:xfrm>
            <a:off x="-36577" y="0"/>
            <a:ext cx="12228577" cy="6884684"/>
          </a:xfrm>
          <a:prstGeom prst="rect">
            <a:avLst/>
          </a:prstGeom>
        </p:spPr>
      </p:pic>
      <p:sp>
        <p:nvSpPr>
          <p:cNvPr id="5" name="Rectangle 2">
            <a:extLst>
              <a:ext uri="{FF2B5EF4-FFF2-40B4-BE49-F238E27FC236}">
                <a16:creationId xmlns:a16="http://schemas.microsoft.com/office/drawing/2014/main" id="{973DD93E-DB54-4601-B1BD-012989794487}"/>
              </a:ext>
            </a:extLst>
          </p:cNvPr>
          <p:cNvSpPr txBox="1">
            <a:spLocks noChangeArrowheads="1"/>
          </p:cNvSpPr>
          <p:nvPr/>
        </p:nvSpPr>
        <p:spPr>
          <a:xfrm>
            <a:off x="0" y="569343"/>
            <a:ext cx="12191999" cy="5793658"/>
          </a:xfrm>
          <a:prstGeom prst="rect">
            <a:avLst/>
          </a:prstGeom>
          <a:solidFill>
            <a:schemeClr val="bg1">
              <a:lumMod val="85000"/>
              <a:alpha val="75000"/>
            </a:schemeClr>
          </a:solidFill>
          <a:effectLst>
            <a:softEdge rad="0"/>
          </a:effectLst>
        </p:spPr>
        <p:txBody>
          <a:bodyPr vert="horz" lIns="432000" tIns="187200" rIns="91440" bIns="45720" rtlCol="0" anchor="ctr">
            <a:noAutofit/>
          </a:bodyPr>
          <a:lstStyle/>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a:ea typeface="Arial" charset="0"/>
                <a:cs typeface="Arial"/>
              </a:rPr>
              <a:t>Jesus, as you were sealed in the tomb</a:t>
            </a:r>
            <a:endParaRPr lang="en-GB" sz="2400" b="1" dirty="0">
              <a:solidFill>
                <a:srgbClr val="222642"/>
              </a:solidFill>
              <a:latin typeface="Montserrat" panose="00000500000000000000" pitchFamily="2" charset="0"/>
              <a:ea typeface="Arial" charset="0"/>
              <a:cs typeface="Arial" charset="0"/>
            </a:endParaRPr>
          </a:p>
          <a:p>
            <a:r>
              <a:rPr lang="en-GB" sz="2400" b="1" dirty="0">
                <a:solidFill>
                  <a:srgbClr val="222642"/>
                </a:solidFill>
                <a:latin typeface="Montserrat" panose="00000500000000000000" pitchFamily="2" charset="0"/>
                <a:ea typeface="Arial" charset="0"/>
                <a:cs typeface="Arial" charset="0"/>
              </a:rPr>
              <a:t>those who loved you felt sad and alone.</a:t>
            </a:r>
          </a:p>
          <a:p>
            <a:r>
              <a:rPr lang="en-GB" sz="2400" b="1" dirty="0">
                <a:solidFill>
                  <a:srgbClr val="222642"/>
                </a:solidFill>
                <a:latin typeface="Montserrat" panose="00000500000000000000" pitchFamily="2" charset="0"/>
                <a:ea typeface="Arial" charset="0"/>
                <a:cs typeface="Arial" charset="0"/>
              </a:rPr>
              <a:t>They did not know what to do. </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Guide us in difficult times,</a:t>
            </a:r>
          </a:p>
          <a:p>
            <a:r>
              <a:rPr lang="en-GB" sz="2400" b="1" dirty="0">
                <a:solidFill>
                  <a:srgbClr val="222642"/>
                </a:solidFill>
                <a:latin typeface="Montserrat" panose="00000500000000000000" pitchFamily="2" charset="0"/>
                <a:ea typeface="Arial" charset="0"/>
                <a:cs typeface="Arial" charset="0"/>
              </a:rPr>
              <a:t>so that we can share you with our sisters and brothers </a:t>
            </a:r>
          </a:p>
          <a:p>
            <a:r>
              <a:rPr lang="en-GB" sz="2400" b="1" dirty="0">
                <a:solidFill>
                  <a:srgbClr val="222642"/>
                </a:solidFill>
                <a:latin typeface="Montserrat" panose="00000500000000000000" pitchFamily="2" charset="0"/>
                <a:ea typeface="Arial" charset="0"/>
                <a:cs typeface="Arial" charset="0"/>
              </a:rPr>
              <a:t>when they feel sad and alone.</a:t>
            </a:r>
          </a:p>
          <a:p>
            <a:endParaRPr lang="en-GB" sz="2200" b="1" dirty="0">
              <a:solidFill>
                <a:srgbClr val="222642"/>
              </a:solidFill>
              <a:latin typeface="Montserrat" panose="00000500000000000000" pitchFamily="2" charset="0"/>
              <a:ea typeface="Arial" charset="0"/>
              <a:cs typeface="Arial" charset="0"/>
            </a:endParaRPr>
          </a:p>
          <a:p>
            <a:endParaRPr lang="en-GB" sz="2200" b="1" dirty="0">
              <a:solidFill>
                <a:srgbClr val="222642"/>
              </a:solidFill>
              <a:latin typeface="Arial" charset="0"/>
              <a:ea typeface="Arial" charset="0"/>
              <a:cs typeface="Arial" charset="0"/>
            </a:endParaRPr>
          </a:p>
          <a:p>
            <a:pPr>
              <a:spcBef>
                <a:spcPct val="0"/>
              </a:spcBef>
            </a:pPr>
            <a:endParaRPr lang="en-US" sz="2200" b="1" dirty="0">
              <a:solidFill>
                <a:srgbClr val="22264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p:cNvGrpSpPr/>
          <p:nvPr/>
        </p:nvGrpSpPr>
        <p:grpSpPr>
          <a:xfrm>
            <a:off x="0" y="6304731"/>
            <a:ext cx="12192000" cy="553269"/>
            <a:chOff x="0" y="6345797"/>
            <a:chExt cx="12192000" cy="553269"/>
          </a:xfrm>
        </p:grpSpPr>
        <p:sp>
          <p:nvSpPr>
            <p:cNvPr id="10" name="Rectangle 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2" name="Picture 11">
            <a:extLst>
              <a:ext uri="{FF2B5EF4-FFF2-40B4-BE49-F238E27FC236}">
                <a16:creationId xmlns:a16="http://schemas.microsoft.com/office/drawing/2014/main" id="{5C29A105-25CC-48BD-BC91-F969E2D4D8E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Tree>
    <p:extLst>
      <p:ext uri="{BB962C8B-B14F-4D97-AF65-F5344CB8AC3E}">
        <p14:creationId xmlns:p14="http://schemas.microsoft.com/office/powerpoint/2010/main" val="395025994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green, vegetable, plant&#10;&#10;Description automatically generated">
            <a:extLst>
              <a:ext uri="{FF2B5EF4-FFF2-40B4-BE49-F238E27FC236}">
                <a16:creationId xmlns:a16="http://schemas.microsoft.com/office/drawing/2014/main" id="{10CC0ACA-889F-4DE6-9840-3CF1F8A375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46" y="-1"/>
            <a:ext cx="12178553" cy="6858001"/>
          </a:xfrm>
          <a:prstGeom prst="rect">
            <a:avLst/>
          </a:prstGeom>
        </p:spPr>
      </p:pic>
      <p:grpSp>
        <p:nvGrpSpPr>
          <p:cNvPr id="9" name="Group 8"/>
          <p:cNvGrpSpPr/>
          <p:nvPr/>
        </p:nvGrpSpPr>
        <p:grpSpPr>
          <a:xfrm>
            <a:off x="0" y="6304731"/>
            <a:ext cx="12192000" cy="553269"/>
            <a:chOff x="0" y="6345797"/>
            <a:chExt cx="12192000" cy="553269"/>
          </a:xfrm>
        </p:grpSpPr>
        <p:sp>
          <p:nvSpPr>
            <p:cNvPr id="10" name="Rectangle 9"/>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3" name="Picture 2">
            <a:extLst>
              <a:ext uri="{FF2B5EF4-FFF2-40B4-BE49-F238E27FC236}">
                <a16:creationId xmlns:a16="http://schemas.microsoft.com/office/drawing/2014/main" id="{32B1F4E6-6820-43B1-9209-891599C2B2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92" y="615"/>
            <a:ext cx="12192000" cy="652272"/>
          </a:xfrm>
          <a:prstGeom prst="rect">
            <a:avLst/>
          </a:prstGeom>
        </p:spPr>
      </p:pic>
      <p:sp>
        <p:nvSpPr>
          <p:cNvPr id="11" name="TextBox 10">
            <a:extLst>
              <a:ext uri="{FF2B5EF4-FFF2-40B4-BE49-F238E27FC236}">
                <a16:creationId xmlns:a16="http://schemas.microsoft.com/office/drawing/2014/main" id="{F086EB0B-A848-4F95-9DA6-E5CA1D75379C}"/>
              </a:ext>
            </a:extLst>
          </p:cNvPr>
          <p:cNvSpPr txBox="1"/>
          <p:nvPr/>
        </p:nvSpPr>
        <p:spPr>
          <a:xfrm>
            <a:off x="5691299" y="5310000"/>
            <a:ext cx="6294512" cy="830997"/>
          </a:xfrm>
          <a:prstGeom prst="rect">
            <a:avLst/>
          </a:prstGeom>
          <a:solidFill>
            <a:schemeClr val="bg1">
              <a:lumMod val="75000"/>
              <a:alpha val="72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“He is not here, but has risen.” </a:t>
            </a:r>
            <a:r>
              <a:rPr lang="en-GB" sz="1600" b="1" dirty="0">
                <a:solidFill>
                  <a:schemeClr val="bg1"/>
                </a:solidFill>
                <a:latin typeface="Arial" panose="020B0604020202020204" pitchFamily="34" charset="0"/>
                <a:cs typeface="Arial" panose="020B0604020202020204" pitchFamily="34" charset="0"/>
              </a:rPr>
              <a:t>Luke 24:5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green, vegetable, plant&#10;&#10;Description automatically generated">
            <a:extLst>
              <a:ext uri="{FF2B5EF4-FFF2-40B4-BE49-F238E27FC236}">
                <a16:creationId xmlns:a16="http://schemas.microsoft.com/office/drawing/2014/main" id="{D06F942C-11CB-4BDF-AC6A-D25CEFC2D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46" y="-1"/>
            <a:ext cx="12178553" cy="6858001"/>
          </a:xfrm>
          <a:prstGeom prst="rect">
            <a:avLst/>
          </a:prstGeom>
        </p:spPr>
      </p:pic>
      <p:sp>
        <p:nvSpPr>
          <p:cNvPr id="5" name="Rectangle 2">
            <a:extLst>
              <a:ext uri="{FF2B5EF4-FFF2-40B4-BE49-F238E27FC236}">
                <a16:creationId xmlns:a16="http://schemas.microsoft.com/office/drawing/2014/main" id="{5A0B597C-B149-4442-8B77-4EBB9B692444}"/>
              </a:ext>
            </a:extLst>
          </p:cNvPr>
          <p:cNvSpPr txBox="1">
            <a:spLocks noChangeArrowheads="1"/>
          </p:cNvSpPr>
          <p:nvPr/>
        </p:nvSpPr>
        <p:spPr>
          <a:xfrm>
            <a:off x="0" y="569342"/>
            <a:ext cx="12192000" cy="5793659"/>
          </a:xfrm>
          <a:prstGeom prst="rect">
            <a:avLst/>
          </a:prstGeom>
          <a:solidFill>
            <a:schemeClr val="bg1">
              <a:lumMod val="85000"/>
              <a:alpha val="75000"/>
            </a:schemeClr>
          </a:solidFill>
          <a:effectLst>
            <a:softEdge rad="0"/>
          </a:effectLst>
        </p:spPr>
        <p:txBody>
          <a:bodyPr vert="horz" lIns="432000" tIns="187200" rIns="91440" bIns="45720" rtlCol="0" anchor="ctr">
            <a:noAutofit/>
          </a:bodyPr>
          <a:lstStyle/>
          <a:p>
            <a:r>
              <a:rPr lang="en-GB" sz="2400" b="1" dirty="0">
                <a:solidFill>
                  <a:schemeClr val="tx1">
                    <a:lumMod val="65000"/>
                    <a:lumOff val="35000"/>
                  </a:schemeClr>
                </a:solidFill>
                <a:latin typeface="Montserrat" panose="00000500000000000000" pitchFamily="2" charset="0"/>
                <a:ea typeface="Arial" charset="0"/>
                <a:cs typeface="Arial" charset="0"/>
              </a:rPr>
              <a:t>We adore you, O Christ, and we praise you</a:t>
            </a:r>
          </a:p>
          <a:p>
            <a:r>
              <a:rPr lang="en-GB" sz="2400" b="1" dirty="0">
                <a:solidFill>
                  <a:srgbClr val="222642"/>
                </a:solidFill>
                <a:latin typeface="Montserrat" panose="00000500000000000000" pitchFamily="2" charset="0"/>
                <a:ea typeface="Arial" charset="0"/>
                <a:cs typeface="Arial" charset="0"/>
              </a:rPr>
              <a:t>R/ Because by your Holy Cross you have redeemed the world.</a:t>
            </a:r>
          </a:p>
          <a:p>
            <a:endParaRPr lang="en-US" sz="2400" b="1" dirty="0">
              <a:latin typeface="Montserrat" panose="00000500000000000000" pitchFamily="2" charset="0"/>
              <a:ea typeface="Arial" charset="0"/>
              <a:cs typeface="Arial" charset="0"/>
            </a:endParaRPr>
          </a:p>
          <a:p>
            <a:r>
              <a:rPr lang="en-GB" sz="2400" b="1" dirty="0">
                <a:solidFill>
                  <a:schemeClr val="tx1">
                    <a:lumMod val="65000"/>
                    <a:lumOff val="35000"/>
                  </a:schemeClr>
                </a:solidFill>
                <a:latin typeface="Montserrat" panose="00000500000000000000" pitchFamily="2" charset="0"/>
                <a:ea typeface="Arial" charset="0"/>
                <a:cs typeface="Arial" charset="0"/>
              </a:rPr>
              <a:t>Prayer</a:t>
            </a:r>
          </a:p>
          <a:p>
            <a:r>
              <a:rPr lang="en-GB" sz="2400" b="1" dirty="0">
                <a:solidFill>
                  <a:srgbClr val="222642"/>
                </a:solidFill>
                <a:latin typeface="Montserrat" panose="00000500000000000000" pitchFamily="2" charset="0"/>
                <a:ea typeface="Arial" charset="0"/>
                <a:cs typeface="Arial" charset="0"/>
              </a:rPr>
              <a:t>Jesus, you share your life, your light and your peace with us all.</a:t>
            </a:r>
          </a:p>
          <a:p>
            <a:r>
              <a:rPr lang="en-GB" sz="2400" b="1" dirty="0">
                <a:solidFill>
                  <a:srgbClr val="222642"/>
                </a:solidFill>
                <a:latin typeface="Montserrat" panose="00000500000000000000" pitchFamily="2" charset="0"/>
                <a:ea typeface="Arial" charset="0"/>
                <a:cs typeface="Arial" charset="0"/>
              </a:rPr>
              <a:t>Walk with us.</a:t>
            </a:r>
          </a:p>
          <a:p>
            <a:r>
              <a:rPr lang="en-GB" sz="2400" b="1" dirty="0">
                <a:solidFill>
                  <a:srgbClr val="222642"/>
                </a:solidFill>
                <a:latin typeface="Montserrat" panose="00000500000000000000" pitchFamily="2" charset="0"/>
                <a:ea typeface="Arial" charset="0"/>
                <a:cs typeface="Arial" charset="0"/>
              </a:rPr>
              <a:t>Show us how to live out your love</a:t>
            </a:r>
          </a:p>
          <a:p>
            <a:r>
              <a:rPr lang="en-GB" sz="2400" b="1" dirty="0">
                <a:solidFill>
                  <a:srgbClr val="222642"/>
                </a:solidFill>
                <a:latin typeface="Montserrat" panose="00000500000000000000" pitchFamily="2" charset="0"/>
                <a:ea typeface="Arial" charset="0"/>
                <a:cs typeface="Arial" charset="0"/>
              </a:rPr>
              <a:t>so that our sisters and brothers, </a:t>
            </a:r>
          </a:p>
          <a:p>
            <a:r>
              <a:rPr lang="en-GB" sz="2400" b="1" dirty="0">
                <a:solidFill>
                  <a:srgbClr val="222642"/>
                </a:solidFill>
                <a:latin typeface="Montserrat" panose="00000500000000000000" pitchFamily="2" charset="0"/>
                <a:ea typeface="Arial" charset="0"/>
                <a:cs typeface="Arial" charset="0"/>
              </a:rPr>
              <a:t>here and around the world, </a:t>
            </a:r>
          </a:p>
          <a:p>
            <a:r>
              <a:rPr lang="en-GB" sz="2400" b="1" dirty="0">
                <a:solidFill>
                  <a:srgbClr val="222642"/>
                </a:solidFill>
                <a:latin typeface="Montserrat" panose="00000500000000000000" pitchFamily="2" charset="0"/>
                <a:ea typeface="Arial" charset="0"/>
                <a:cs typeface="Arial" charset="0"/>
              </a:rPr>
              <a:t>may know the joy of new life.</a:t>
            </a:r>
          </a:p>
          <a:p>
            <a:r>
              <a:rPr lang="en-GB" sz="2400" b="1" dirty="0">
                <a:solidFill>
                  <a:srgbClr val="222642"/>
                </a:solidFill>
                <a:latin typeface="Montserrat" panose="00000500000000000000" pitchFamily="2" charset="0"/>
                <a:ea typeface="Arial" charset="0"/>
                <a:cs typeface="Arial" charset="0"/>
              </a:rPr>
              <a:t>May we all be changed by living in your light. </a:t>
            </a:r>
          </a:p>
          <a:p>
            <a:endParaRPr lang="en-GB" sz="2200" b="1" dirty="0">
              <a:solidFill>
                <a:srgbClr val="222642"/>
              </a:solidFill>
              <a:latin typeface="Arial" charset="0"/>
              <a:ea typeface="Arial" charset="0"/>
              <a:cs typeface="Arial" charset="0"/>
            </a:endParaRPr>
          </a:p>
          <a:p>
            <a:endParaRPr lang="en-GB"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a:p>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p:txBody>
      </p:sp>
      <p:grpSp>
        <p:nvGrpSpPr>
          <p:cNvPr id="14" name="Group 13"/>
          <p:cNvGrpSpPr/>
          <p:nvPr/>
        </p:nvGrpSpPr>
        <p:grpSpPr>
          <a:xfrm>
            <a:off x="0" y="6304731"/>
            <a:ext cx="12192000" cy="553269"/>
            <a:chOff x="0" y="6345797"/>
            <a:chExt cx="12192000" cy="553269"/>
          </a:xfrm>
        </p:grpSpPr>
        <p:sp>
          <p:nvSpPr>
            <p:cNvPr id="15" name="Rectangle 14"/>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0" name="Picture 9">
            <a:extLst>
              <a:ext uri="{FF2B5EF4-FFF2-40B4-BE49-F238E27FC236}">
                <a16:creationId xmlns:a16="http://schemas.microsoft.com/office/drawing/2014/main" id="{9580E98A-6202-4EE9-99E6-D95CD3B990A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Tree>
    <p:extLst>
      <p:ext uri="{BB962C8B-B14F-4D97-AF65-F5344CB8AC3E}">
        <p14:creationId xmlns:p14="http://schemas.microsoft.com/office/powerpoint/2010/main" val="251954388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ountain, outdoor, nature, hill&#10;&#10;Description automatically generated">
            <a:extLst>
              <a:ext uri="{FF2B5EF4-FFF2-40B4-BE49-F238E27FC236}">
                <a16:creationId xmlns:a16="http://schemas.microsoft.com/office/drawing/2014/main" id="{F863336C-1189-481F-AB4F-9F3FBAF814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5" y="0"/>
            <a:ext cx="12203626" cy="6864540"/>
          </a:xfrm>
          <a:prstGeom prst="rect">
            <a:avLst/>
          </a:prstGeom>
        </p:spPr>
      </p:pic>
      <p:sp>
        <p:nvSpPr>
          <p:cNvPr id="13" name="Rectangle 2">
            <a:extLst>
              <a:ext uri="{FF2B5EF4-FFF2-40B4-BE49-F238E27FC236}">
                <a16:creationId xmlns:a16="http://schemas.microsoft.com/office/drawing/2014/main" id="{853AA846-66C2-4AF9-B9FA-8402BFA7B571}"/>
              </a:ext>
            </a:extLst>
          </p:cNvPr>
          <p:cNvSpPr txBox="1">
            <a:spLocks noChangeArrowheads="1"/>
          </p:cNvSpPr>
          <p:nvPr/>
        </p:nvSpPr>
        <p:spPr>
          <a:xfrm>
            <a:off x="-8301" y="571613"/>
            <a:ext cx="12200433" cy="5711928"/>
          </a:xfrm>
          <a:prstGeom prst="rect">
            <a:avLst/>
          </a:prstGeom>
          <a:solidFill>
            <a:schemeClr val="bg1">
              <a:lumMod val="85000"/>
              <a:alpha val="65000"/>
            </a:schemeClr>
          </a:solidFill>
          <a:effectLst>
            <a:softEdge rad="0"/>
          </a:effectLst>
        </p:spPr>
        <p:txBody>
          <a:bodyPr vert="horz" lIns="432000" tIns="187200" rIns="91440" bIns="45720" rtlCol="0" anchor="ctr">
            <a:normAutofit fontScale="25000" lnSpcReduction="20000"/>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gn="ctr"/>
            <a:endParaRPr lang="en-GB" sz="48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Monserrat"/>
              <a:ea typeface="Arial" charset="0"/>
              <a:cs typeface="Arial" charset="0"/>
            </a:endParaRPr>
          </a:p>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Monserrat"/>
              <a:ea typeface="Arial" charset="0"/>
              <a:cs typeface="Arial" charset="0"/>
            </a:endParaRPr>
          </a:p>
          <a:p>
            <a:pPr>
              <a:lnSpc>
                <a:spcPct val="120000"/>
              </a:lnSpc>
            </a:pPr>
            <a:r>
              <a:rPr lang="en-GB" sz="9600" b="1" dirty="0">
                <a:solidFill>
                  <a:schemeClr val="tx1">
                    <a:lumMod val="65000"/>
                    <a:lumOff val="35000"/>
                  </a:schemeClr>
                </a:solidFill>
                <a:latin typeface="Monserrat"/>
                <a:ea typeface="Arial" charset="0"/>
                <a:cs typeface="Arial" charset="0"/>
              </a:rPr>
              <a:t>We adore you, O Christ, and we praise you</a:t>
            </a:r>
          </a:p>
          <a:p>
            <a:pPr>
              <a:lnSpc>
                <a:spcPct val="120000"/>
              </a:lnSpc>
            </a:pPr>
            <a:r>
              <a:rPr lang="en-GB" sz="9600" b="1" dirty="0">
                <a:solidFill>
                  <a:srgbClr val="222642"/>
                </a:solidFill>
                <a:latin typeface="Monserrat"/>
                <a:ea typeface="Arial" charset="0"/>
                <a:cs typeface="Arial" charset="0"/>
              </a:rPr>
              <a:t>R/ Because by your Holy Cross you have redeemed the world.</a:t>
            </a:r>
          </a:p>
          <a:p>
            <a:pPr>
              <a:lnSpc>
                <a:spcPct val="120000"/>
              </a:lnSpc>
            </a:pPr>
            <a:endParaRPr lang="en-US" sz="9600" b="1" dirty="0">
              <a:solidFill>
                <a:srgbClr val="222642"/>
              </a:solidFill>
              <a:latin typeface="Monserrat"/>
              <a:ea typeface="Arial" charset="0"/>
              <a:cs typeface="Arial" charset="0"/>
            </a:endParaRPr>
          </a:p>
          <a:p>
            <a:pPr>
              <a:lnSpc>
                <a:spcPct val="120000"/>
              </a:lnSpc>
            </a:pPr>
            <a:r>
              <a:rPr lang="en-GB" sz="9600" b="1" dirty="0">
                <a:solidFill>
                  <a:schemeClr val="tx1">
                    <a:lumMod val="65000"/>
                    <a:lumOff val="35000"/>
                  </a:schemeClr>
                </a:solidFill>
                <a:latin typeface="Monserrat"/>
                <a:ea typeface="Arial" charset="0"/>
                <a:cs typeface="Arial" charset="0"/>
              </a:rPr>
              <a:t>Prayer</a:t>
            </a:r>
          </a:p>
          <a:p>
            <a:pPr>
              <a:lnSpc>
                <a:spcPct val="120000"/>
              </a:lnSpc>
            </a:pPr>
            <a:r>
              <a:rPr lang="en-GB" sz="9600" b="1" dirty="0">
                <a:solidFill>
                  <a:srgbClr val="222642"/>
                </a:solidFill>
                <a:latin typeface="Monserrat"/>
                <a:ea typeface="Arial" charset="0"/>
                <a:cs typeface="Arial" charset="0"/>
              </a:rPr>
              <a:t>Jesus, you know what it means to stand alone</a:t>
            </a:r>
          </a:p>
          <a:p>
            <a:pPr>
              <a:lnSpc>
                <a:spcPct val="120000"/>
              </a:lnSpc>
            </a:pPr>
            <a:r>
              <a:rPr lang="en-GB" sz="9600" b="1" dirty="0">
                <a:solidFill>
                  <a:srgbClr val="222642"/>
                </a:solidFill>
                <a:latin typeface="Monserrat"/>
                <a:ea typeface="Arial" charset="0"/>
                <a:cs typeface="Arial" charset="0"/>
              </a:rPr>
              <a:t>in front of those who reject you </a:t>
            </a:r>
            <a:br>
              <a:rPr lang="en-GB" sz="9600" b="1" dirty="0">
                <a:solidFill>
                  <a:srgbClr val="222642"/>
                </a:solidFill>
                <a:latin typeface="Monserrat"/>
                <a:ea typeface="Arial" charset="0"/>
                <a:cs typeface="Arial" charset="0"/>
              </a:rPr>
            </a:br>
            <a:r>
              <a:rPr lang="en-GB" sz="9600" b="1" dirty="0">
                <a:solidFill>
                  <a:srgbClr val="222642"/>
                </a:solidFill>
                <a:latin typeface="Monserrat"/>
                <a:ea typeface="Arial" charset="0"/>
                <a:cs typeface="Arial" charset="0"/>
              </a:rPr>
              <a:t>and don’t understand you.</a:t>
            </a:r>
          </a:p>
          <a:p>
            <a:pPr>
              <a:lnSpc>
                <a:spcPct val="120000"/>
              </a:lnSpc>
            </a:pPr>
            <a:r>
              <a:rPr lang="en-GB" sz="9600" b="1" dirty="0">
                <a:solidFill>
                  <a:srgbClr val="222642"/>
                </a:solidFill>
                <a:latin typeface="Monserrat"/>
                <a:ea typeface="Arial" charset="0"/>
                <a:cs typeface="Arial" charset="0"/>
              </a:rPr>
              <a:t>Walk with us.</a:t>
            </a:r>
          </a:p>
          <a:p>
            <a:pPr>
              <a:lnSpc>
                <a:spcPct val="120000"/>
              </a:lnSpc>
            </a:pPr>
            <a:r>
              <a:rPr lang="en-GB" sz="9600" b="1" dirty="0">
                <a:solidFill>
                  <a:srgbClr val="222642"/>
                </a:solidFill>
                <a:latin typeface="Monserrat"/>
                <a:ea typeface="Arial" charset="0"/>
                <a:cs typeface="Arial" charset="0"/>
              </a:rPr>
              <a:t>When we feel that we can’t make a difference, </a:t>
            </a:r>
          </a:p>
          <a:p>
            <a:pPr>
              <a:lnSpc>
                <a:spcPct val="120000"/>
              </a:lnSpc>
            </a:pPr>
            <a:r>
              <a:rPr lang="en-GB" sz="9600" b="1" dirty="0">
                <a:solidFill>
                  <a:srgbClr val="222642"/>
                </a:solidFill>
                <a:latin typeface="Monserrat"/>
                <a:ea typeface="Arial" charset="0"/>
                <a:cs typeface="Arial" charset="0"/>
              </a:rPr>
              <a:t>help us to keep going.</a:t>
            </a:r>
          </a:p>
          <a:p>
            <a:pPr>
              <a:lnSpc>
                <a:spcPct val="120000"/>
              </a:lnSpc>
            </a:pPr>
            <a:r>
              <a:rPr lang="en-GB" sz="9600" b="1" dirty="0">
                <a:solidFill>
                  <a:srgbClr val="222642"/>
                </a:solidFill>
                <a:latin typeface="Monserrat"/>
                <a:ea typeface="Arial" charset="0"/>
                <a:cs typeface="Arial" charset="0"/>
              </a:rPr>
              <a:t>Teach us to share your love</a:t>
            </a:r>
            <a:r>
              <a:rPr lang="en-GB" sz="9600" b="1" dirty="0">
                <a:solidFill>
                  <a:srgbClr val="222642"/>
                </a:solidFill>
                <a:latin typeface="Montserrat" panose="00000500000000000000" pitchFamily="2" charset="0"/>
                <a:ea typeface="Arial" charset="0"/>
                <a:cs typeface="Arial" charset="0"/>
              </a:rPr>
              <a:t>.</a:t>
            </a:r>
          </a:p>
          <a:p>
            <a:pPr>
              <a:lnSpc>
                <a:spcPct val="120000"/>
              </a:lnSpc>
            </a:pPr>
            <a:endParaRPr lang="en-US" sz="8800" b="1" dirty="0">
              <a:solidFill>
                <a:srgbClr val="222642"/>
              </a:solidFill>
              <a:latin typeface="Arial" charset="0"/>
              <a:ea typeface="Arial" charset="0"/>
              <a:cs typeface="Arial" charset="0"/>
            </a:endParaRPr>
          </a:p>
          <a:p>
            <a:pPr algn="ctr"/>
            <a:r>
              <a:rPr lang="en-US" sz="3800" b="1" dirty="0">
                <a:solidFill>
                  <a:schemeClr val="tx1">
                    <a:lumMod val="50000"/>
                    <a:lumOff val="50000"/>
                  </a:schemeClr>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lgn="ctr"/>
            <a:r>
              <a:rPr lang="en-US" sz="8000" b="1" dirty="0">
                <a:solidFill>
                  <a:schemeClr val="tx1">
                    <a:lumMod val="50000"/>
                    <a:lumOff val="50000"/>
                  </a:schemeClr>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spcBef>
                <a:spcPct val="0"/>
              </a:spcBef>
            </a:pPr>
            <a:endParaRPr lang="en-US" sz="48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lgn="ctr"/>
            <a:r>
              <a:rPr lang="en-US" sz="3800" b="1" dirty="0">
                <a:solidFill>
                  <a:srgbClr val="222642"/>
                </a:solidFill>
                <a:latin typeface="Arial" charset="0"/>
                <a:ea typeface="Arial" charset="0"/>
                <a:cs typeface="Arial" charset="0"/>
              </a:rPr>
              <a:t> </a:t>
            </a:r>
          </a:p>
          <a:p>
            <a:pPr>
              <a:spcBef>
                <a:spcPct val="0"/>
              </a:spcBef>
            </a:pPr>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p:txBody>
      </p:sp>
      <p:pic>
        <p:nvPicPr>
          <p:cNvPr id="11" name="Picture 10">
            <a:extLst>
              <a:ext uri="{FF2B5EF4-FFF2-40B4-BE49-F238E27FC236}">
                <a16:creationId xmlns:a16="http://schemas.microsoft.com/office/drawing/2014/main" id="{2C1610D1-1A31-42EF-8323-0F295BFB86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3" y="0"/>
            <a:ext cx="12287250" cy="641048"/>
          </a:xfrm>
          <a:prstGeom prst="rect">
            <a:avLst/>
          </a:prstGeom>
        </p:spPr>
      </p:pic>
      <p:grpSp>
        <p:nvGrpSpPr>
          <p:cNvPr id="12" name="Group 11"/>
          <p:cNvGrpSpPr/>
          <p:nvPr/>
        </p:nvGrpSpPr>
        <p:grpSpPr>
          <a:xfrm>
            <a:off x="0" y="6304731"/>
            <a:ext cx="12192000" cy="553269"/>
            <a:chOff x="0" y="6345797"/>
            <a:chExt cx="12192000" cy="553269"/>
          </a:xfrm>
        </p:grpSpPr>
        <p:sp>
          <p:nvSpPr>
            <p:cNvPr id="14" name="Rectangle 13"/>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spTree>
    <p:extLst>
      <p:ext uri="{BB962C8B-B14F-4D97-AF65-F5344CB8AC3E}">
        <p14:creationId xmlns:p14="http://schemas.microsoft.com/office/powerpoint/2010/main" val="29527132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36000"/>
          </a:schemeClr>
        </a:solidFill>
        <a:effectLst/>
      </p:bgPr>
    </p:bg>
    <p:spTree>
      <p:nvGrpSpPr>
        <p:cNvPr id="1" name=""/>
        <p:cNvGrpSpPr/>
        <p:nvPr/>
      </p:nvGrpSpPr>
      <p:grpSpPr>
        <a:xfrm>
          <a:off x="0" y="0"/>
          <a:ext cx="0" cy="0"/>
          <a:chOff x="0" y="0"/>
          <a:chExt cx="0" cy="0"/>
        </a:xfrm>
      </p:grpSpPr>
      <p:grpSp>
        <p:nvGrpSpPr>
          <p:cNvPr id="17" name="Group 16"/>
          <p:cNvGrpSpPr/>
          <p:nvPr/>
        </p:nvGrpSpPr>
        <p:grpSpPr>
          <a:xfrm>
            <a:off x="0" y="6304731"/>
            <a:ext cx="12192000" cy="553269"/>
            <a:chOff x="0" y="6345797"/>
            <a:chExt cx="12192000" cy="553269"/>
          </a:xfrm>
        </p:grpSpPr>
        <p:sp>
          <p:nvSpPr>
            <p:cNvPr id="18" name="Rectangle 17"/>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2" name="Picture 11">
            <a:extLst>
              <a:ext uri="{FF2B5EF4-FFF2-40B4-BE49-F238E27FC236}">
                <a16:creationId xmlns:a16="http://schemas.microsoft.com/office/drawing/2014/main" id="{D2FF72D5-A91D-4CDE-BF08-5859655E23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6532"/>
            <a:ext cx="12192000" cy="646176"/>
          </a:xfrm>
          <a:prstGeom prst="rect">
            <a:avLst/>
          </a:prstGeom>
        </p:spPr>
      </p:pic>
      <p:sp>
        <p:nvSpPr>
          <p:cNvPr id="14" name="TextBox 13">
            <a:extLst>
              <a:ext uri="{FF2B5EF4-FFF2-40B4-BE49-F238E27FC236}">
                <a16:creationId xmlns:a16="http://schemas.microsoft.com/office/drawing/2014/main" id="{9A29AB51-94BB-4616-B672-E8D726C2F69B}"/>
              </a:ext>
            </a:extLst>
          </p:cNvPr>
          <p:cNvSpPr txBox="1"/>
          <p:nvPr/>
        </p:nvSpPr>
        <p:spPr>
          <a:xfrm>
            <a:off x="3825550" y="5319920"/>
            <a:ext cx="8156478" cy="830997"/>
          </a:xfrm>
          <a:prstGeom prst="rect">
            <a:avLst/>
          </a:prstGeom>
          <a:solidFill>
            <a:schemeClr val="bg1">
              <a:alpha val="25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“Then they led him away to crucify him.” </a:t>
            </a:r>
            <a:r>
              <a:rPr lang="en-GB" sz="1600" b="1" dirty="0">
                <a:solidFill>
                  <a:schemeClr val="bg1"/>
                </a:solidFill>
                <a:latin typeface="Arial" panose="020B0604020202020204" pitchFamily="34" charset="0"/>
                <a:cs typeface="Arial" panose="020B0604020202020204" pitchFamily="34" charset="0"/>
              </a:rPr>
              <a:t>Matthew 27:31</a:t>
            </a:r>
          </a:p>
        </p:txBody>
      </p:sp>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710" y="0"/>
            <a:ext cx="12258000" cy="6304731"/>
          </a:xfrm>
          <a:prstGeom prst="rect">
            <a:avLst/>
          </a:prstGeom>
        </p:spPr>
      </p:pic>
      <p:pic>
        <p:nvPicPr>
          <p:cNvPr id="9" name="Picture 8">
            <a:extLst>
              <a:ext uri="{FF2B5EF4-FFF2-40B4-BE49-F238E27FC236}">
                <a16:creationId xmlns:a16="http://schemas.microsoft.com/office/drawing/2014/main" id="{68A33ACC-A9A5-46F4-AC2E-C092994148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3" y="-11772"/>
            <a:ext cx="12201486" cy="646176"/>
          </a:xfrm>
          <a:prstGeom prst="rect">
            <a:avLst/>
          </a:prstGeom>
        </p:spPr>
      </p:pic>
    </p:spTree>
    <p:extLst>
      <p:ext uri="{BB962C8B-B14F-4D97-AF65-F5344CB8AC3E}">
        <p14:creationId xmlns:p14="http://schemas.microsoft.com/office/powerpoint/2010/main" val="4888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10" y="0"/>
            <a:ext cx="12258000" cy="6304731"/>
          </a:xfrm>
          <a:prstGeom prst="rect">
            <a:avLst/>
          </a:prstGeom>
        </p:spPr>
      </p:pic>
      <p:sp>
        <p:nvSpPr>
          <p:cNvPr id="14" name="Rectangle 2">
            <a:extLst>
              <a:ext uri="{FF2B5EF4-FFF2-40B4-BE49-F238E27FC236}">
                <a16:creationId xmlns:a16="http://schemas.microsoft.com/office/drawing/2014/main" id="{853AA846-66C2-4AF9-B9FA-8402BFA7B571}"/>
              </a:ext>
            </a:extLst>
          </p:cNvPr>
          <p:cNvSpPr txBox="1">
            <a:spLocks noChangeArrowheads="1"/>
          </p:cNvSpPr>
          <p:nvPr/>
        </p:nvSpPr>
        <p:spPr>
          <a:xfrm>
            <a:off x="4743" y="497456"/>
            <a:ext cx="12192000" cy="5814099"/>
          </a:xfrm>
          <a:prstGeom prst="rect">
            <a:avLst/>
          </a:prstGeom>
          <a:solidFill>
            <a:schemeClr val="bg1">
              <a:lumMod val="85000"/>
              <a:alpha val="65000"/>
            </a:schemeClr>
          </a:solidFill>
          <a:effectLst>
            <a:softEdge rad="0"/>
          </a:effectLst>
        </p:spPr>
        <p:txBody>
          <a:bodyPr vert="horz" lIns="432000" tIns="187200" rIns="91440" bIns="45720" rtlCol="0" anchor="ctr">
            <a:normAutofit fontScale="25000" lnSpcReduction="20000"/>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gn="ctr"/>
            <a:endParaRPr lang="en-GB" sz="48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nSpc>
                <a:spcPct val="120000"/>
              </a:lnSpc>
            </a:pPr>
            <a:r>
              <a:rPr lang="en-GB" sz="9600" b="1" dirty="0">
                <a:solidFill>
                  <a:schemeClr val="tx1">
                    <a:lumMod val="65000"/>
                    <a:lumOff val="35000"/>
                  </a:schemeClr>
                </a:solidFill>
                <a:latin typeface="Monserrat"/>
                <a:ea typeface="Arial" charset="0"/>
                <a:cs typeface="Arial" charset="0"/>
              </a:rPr>
              <a:t>We adore you, O Christ, and we praise you</a:t>
            </a:r>
          </a:p>
          <a:p>
            <a:pPr>
              <a:lnSpc>
                <a:spcPct val="120000"/>
              </a:lnSpc>
            </a:pPr>
            <a:r>
              <a:rPr lang="en-GB" sz="9600" b="1" dirty="0">
                <a:solidFill>
                  <a:srgbClr val="222642"/>
                </a:solidFill>
                <a:latin typeface="Monserrat"/>
                <a:ea typeface="Arial" charset="0"/>
                <a:cs typeface="Arial" charset="0"/>
              </a:rPr>
              <a:t>R/ Because by your Holy Cross you have redeemed the world.</a:t>
            </a:r>
          </a:p>
          <a:p>
            <a:pPr>
              <a:lnSpc>
                <a:spcPct val="120000"/>
              </a:lnSpc>
            </a:pPr>
            <a:endParaRPr lang="en-US" sz="9600" b="1" dirty="0">
              <a:solidFill>
                <a:srgbClr val="222642"/>
              </a:solidFill>
              <a:latin typeface="Monserrat"/>
              <a:ea typeface="Arial" charset="0"/>
              <a:cs typeface="Arial" charset="0"/>
            </a:endParaRPr>
          </a:p>
          <a:p>
            <a:pPr>
              <a:lnSpc>
                <a:spcPct val="120000"/>
              </a:lnSpc>
            </a:pPr>
            <a:r>
              <a:rPr lang="en-GB" sz="9600" b="1" dirty="0">
                <a:solidFill>
                  <a:schemeClr val="tx1">
                    <a:lumMod val="65000"/>
                    <a:lumOff val="35000"/>
                  </a:schemeClr>
                </a:solidFill>
                <a:latin typeface="Monserrat"/>
                <a:ea typeface="Arial" charset="0"/>
                <a:cs typeface="Arial" charset="0"/>
              </a:rPr>
              <a:t>Prayer</a:t>
            </a:r>
          </a:p>
          <a:p>
            <a:pPr>
              <a:lnSpc>
                <a:spcPct val="120000"/>
              </a:lnSpc>
            </a:pPr>
            <a:r>
              <a:rPr lang="en-GB" sz="9600" b="1" dirty="0">
                <a:solidFill>
                  <a:srgbClr val="222642"/>
                </a:solidFill>
                <a:latin typeface="Monserrat"/>
                <a:ea typeface="Arial" charset="0"/>
                <a:cs typeface="Arial"/>
              </a:rPr>
              <a:t>Jesus, your love led you to take up the cross.</a:t>
            </a:r>
          </a:p>
          <a:p>
            <a:pPr>
              <a:lnSpc>
                <a:spcPct val="120000"/>
              </a:lnSpc>
            </a:pPr>
            <a:r>
              <a:rPr lang="en-GB" sz="9600" b="1" dirty="0">
                <a:solidFill>
                  <a:srgbClr val="222642"/>
                </a:solidFill>
                <a:latin typeface="Monserrat"/>
                <a:ea typeface="Arial" charset="0"/>
                <a:cs typeface="Arial" charset="0"/>
              </a:rPr>
              <a:t>Walk with us.</a:t>
            </a:r>
          </a:p>
          <a:p>
            <a:pPr>
              <a:lnSpc>
                <a:spcPct val="120000"/>
              </a:lnSpc>
            </a:pPr>
            <a:r>
              <a:rPr lang="en-GB" sz="9600" b="1" dirty="0">
                <a:solidFill>
                  <a:srgbClr val="222642"/>
                </a:solidFill>
                <a:latin typeface="Monserrat"/>
                <a:ea typeface="Arial" charset="0"/>
                <a:cs typeface="Arial" charset="0"/>
              </a:rPr>
              <a:t>When we feel afraid, help us to be brave.</a:t>
            </a:r>
          </a:p>
          <a:p>
            <a:pPr>
              <a:lnSpc>
                <a:spcPct val="120000"/>
              </a:lnSpc>
            </a:pPr>
            <a:r>
              <a:rPr lang="en-GB" sz="9600" b="1" dirty="0">
                <a:solidFill>
                  <a:srgbClr val="222642"/>
                </a:solidFill>
                <a:latin typeface="Monserrat"/>
                <a:ea typeface="Arial" charset="0"/>
                <a:cs typeface="Arial" charset="0"/>
              </a:rPr>
              <a:t>Give us the courage to speak out to change our world,</a:t>
            </a:r>
          </a:p>
          <a:p>
            <a:pPr>
              <a:lnSpc>
                <a:spcPct val="120000"/>
              </a:lnSpc>
            </a:pPr>
            <a:r>
              <a:rPr lang="en-GB" sz="9600" b="1" dirty="0">
                <a:solidFill>
                  <a:srgbClr val="222642"/>
                </a:solidFill>
                <a:latin typeface="Monserrat"/>
                <a:ea typeface="Arial" charset="0"/>
                <a:cs typeface="Arial" charset="0"/>
              </a:rPr>
              <a:t>so that all our sisters and brothers</a:t>
            </a:r>
          </a:p>
          <a:p>
            <a:pPr>
              <a:lnSpc>
                <a:spcPct val="120000"/>
              </a:lnSpc>
            </a:pPr>
            <a:r>
              <a:rPr lang="en-GB" sz="9600" b="1" dirty="0">
                <a:solidFill>
                  <a:srgbClr val="222642"/>
                </a:solidFill>
                <a:latin typeface="Monserrat"/>
                <a:ea typeface="Arial" charset="0"/>
                <a:cs typeface="Arial" charset="0"/>
              </a:rPr>
              <a:t>can experience justice.</a:t>
            </a:r>
          </a:p>
          <a:p>
            <a:pPr>
              <a:lnSpc>
                <a:spcPct val="120000"/>
              </a:lnSpc>
            </a:pPr>
            <a:endParaRPr lang="en-GB" sz="9600" b="1" dirty="0">
              <a:solidFill>
                <a:srgbClr val="222642"/>
              </a:solidFill>
              <a:latin typeface="Monserrat"/>
              <a:ea typeface="Arial" charset="0"/>
              <a:cs typeface="Arial" charset="0"/>
            </a:endParaRPr>
          </a:p>
          <a:p>
            <a:pPr algn="ctr"/>
            <a:endParaRPr lang="en-US" sz="9600" b="1" dirty="0">
              <a:solidFill>
                <a:schemeClr val="tx1">
                  <a:lumMod val="50000"/>
                  <a:lumOff val="50000"/>
                </a:schemeClr>
              </a:solidFill>
              <a:latin typeface="Monserrat"/>
              <a:ea typeface="Arial" charset="0"/>
              <a:cs typeface="Arial" charset="0"/>
            </a:endParaRPr>
          </a:p>
          <a:p>
            <a:pPr>
              <a:spcBef>
                <a:spcPct val="0"/>
              </a:spcBef>
            </a:pPr>
            <a:endParaRPr lang="en-US" sz="9600" b="1" dirty="0">
              <a:solidFill>
                <a:schemeClr val="bg1"/>
              </a:solidFill>
              <a:effectLst>
                <a:outerShdw blurRad="38100" dist="38100" dir="2700000" algn="tl">
                  <a:srgbClr val="000000">
                    <a:alpha val="43137"/>
                  </a:srgbClr>
                </a:outerShdw>
              </a:effectLst>
              <a:latin typeface="Monserrat"/>
              <a:ea typeface="Arial" charset="0"/>
              <a:cs typeface="Arial" charset="0"/>
            </a:endParaRPr>
          </a:p>
          <a:p>
            <a:pPr>
              <a:lnSpc>
                <a:spcPct val="120000"/>
              </a:lnSpc>
            </a:pPr>
            <a:r>
              <a:rPr lang="en-GB" sz="9600" b="1" dirty="0">
                <a:solidFill>
                  <a:srgbClr val="222642"/>
                </a:solidFill>
                <a:latin typeface="Monserrat"/>
                <a:ea typeface="Arial" charset="0"/>
                <a:cs typeface="Arial" charset="0"/>
              </a:rPr>
              <a:t> </a:t>
            </a:r>
          </a:p>
          <a:p>
            <a:pPr algn="ctr"/>
            <a:endParaRPr lang="en-US" sz="8000" b="1" dirty="0">
              <a:solidFill>
                <a:schemeClr val="tx1">
                  <a:lumMod val="50000"/>
                  <a:lumOff val="50000"/>
                </a:schemeClr>
              </a:solidFill>
              <a:latin typeface="Arial" charset="0"/>
              <a:ea typeface="Arial" charset="0"/>
              <a:cs typeface="Arial" charset="0"/>
            </a:endParaRP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spcBef>
                <a:spcPct val="0"/>
              </a:spcBef>
            </a:pPr>
            <a:endParaRPr lang="en-US" sz="48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lgn="ctr"/>
            <a:endParaRPr lang="en-US" sz="3800" b="1" dirty="0">
              <a:solidFill>
                <a:srgbClr val="222642"/>
              </a:solidFill>
              <a:latin typeface="Arial" charset="0"/>
              <a:ea typeface="Arial" charset="0"/>
              <a:cs typeface="Arial" charset="0"/>
            </a:endParaRPr>
          </a:p>
          <a:p>
            <a:pPr>
              <a:spcBef>
                <a:spcPct val="0"/>
              </a:spcBef>
            </a:pPr>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p:txBody>
      </p:sp>
      <p:pic>
        <p:nvPicPr>
          <p:cNvPr id="10" name="Picture 9">
            <a:extLst>
              <a:ext uri="{FF2B5EF4-FFF2-40B4-BE49-F238E27FC236}">
                <a16:creationId xmlns:a16="http://schemas.microsoft.com/office/drawing/2014/main" id="{C61888AC-9B99-485D-B953-20096B8740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43" y="-11772"/>
            <a:ext cx="12201486" cy="646176"/>
          </a:xfrm>
          <a:prstGeom prst="rect">
            <a:avLst/>
          </a:prstGeom>
        </p:spPr>
      </p:pic>
      <p:grpSp>
        <p:nvGrpSpPr>
          <p:cNvPr id="9" name="Group 8"/>
          <p:cNvGrpSpPr/>
          <p:nvPr/>
        </p:nvGrpSpPr>
        <p:grpSpPr>
          <a:xfrm>
            <a:off x="0" y="6304731"/>
            <a:ext cx="12192000" cy="553269"/>
            <a:chOff x="0" y="6345797"/>
            <a:chExt cx="12192000" cy="553269"/>
          </a:xfrm>
        </p:grpSpPr>
        <p:sp>
          <p:nvSpPr>
            <p:cNvPr id="11" name="Rectangle 10"/>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spTree>
    <p:extLst>
      <p:ext uri="{BB962C8B-B14F-4D97-AF65-F5344CB8AC3E}">
        <p14:creationId xmlns:p14="http://schemas.microsoft.com/office/powerpoint/2010/main" val="396595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82279-4A22-4B1A-849B-3A7849BCD1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A97CB42-581F-44CB-9F11-607FEADB09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150" y="0"/>
            <a:ext cx="12192000" cy="652272"/>
          </a:xfrm>
          <a:prstGeom prst="rect">
            <a:avLst/>
          </a:prstGeom>
        </p:spPr>
      </p:pic>
      <p:grpSp>
        <p:nvGrpSpPr>
          <p:cNvPr id="16" name="Group 15"/>
          <p:cNvGrpSpPr/>
          <p:nvPr/>
        </p:nvGrpSpPr>
        <p:grpSpPr>
          <a:xfrm>
            <a:off x="0" y="6304731"/>
            <a:ext cx="12192000" cy="553269"/>
            <a:chOff x="0" y="6345797"/>
            <a:chExt cx="12192000" cy="553269"/>
          </a:xfrm>
        </p:grpSpPr>
        <p:sp>
          <p:nvSpPr>
            <p:cNvPr id="19" name="Rectangle 18"/>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sp>
        <p:nvSpPr>
          <p:cNvPr id="11" name="TextBox 10">
            <a:extLst>
              <a:ext uri="{FF2B5EF4-FFF2-40B4-BE49-F238E27FC236}">
                <a16:creationId xmlns:a16="http://schemas.microsoft.com/office/drawing/2014/main" id="{B3958CB0-1291-445E-B085-EC18F48FB854}"/>
              </a:ext>
            </a:extLst>
          </p:cNvPr>
          <p:cNvSpPr txBox="1"/>
          <p:nvPr/>
        </p:nvSpPr>
        <p:spPr>
          <a:xfrm>
            <a:off x="3197443" y="5310000"/>
            <a:ext cx="8804047" cy="830997"/>
          </a:xfrm>
          <a:prstGeom prst="rect">
            <a:avLst/>
          </a:prstGeom>
          <a:solidFill>
            <a:schemeClr val="bg1">
              <a:lumMod val="75000"/>
              <a:alpha val="40000"/>
            </a:schemeClr>
          </a:solidFill>
        </p:spPr>
        <p:txBody>
          <a:bodyPr wrap="square" rtlCol="0">
            <a:noAutofit/>
          </a:bodyPr>
          <a:lstStyle/>
          <a:p>
            <a:pPr algn="r"/>
            <a:r>
              <a:rPr lang="en-GB" sz="3200" b="1" dirty="0">
                <a:solidFill>
                  <a:schemeClr val="bg1"/>
                </a:solidFill>
                <a:latin typeface="Arial" panose="020B0604020202020204" pitchFamily="34" charset="0"/>
                <a:cs typeface="Arial" panose="020B0604020202020204" pitchFamily="34" charset="0"/>
              </a:rPr>
              <a:t>“…he was wounded for our transgressions” </a:t>
            </a:r>
          </a:p>
          <a:p>
            <a:pPr algn="r"/>
            <a:r>
              <a:rPr lang="en-GB" sz="1600" b="1" dirty="0">
                <a:solidFill>
                  <a:schemeClr val="bg1"/>
                </a:solidFill>
                <a:latin typeface="Arial" panose="020B0604020202020204" pitchFamily="34" charset="0"/>
                <a:cs typeface="Arial" panose="020B0604020202020204" pitchFamily="34" charset="0"/>
              </a:rPr>
              <a:t>Isaiah 53:3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D004F3-04D7-4853-81AE-694FF30722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2">
            <a:extLst>
              <a:ext uri="{FF2B5EF4-FFF2-40B4-BE49-F238E27FC236}">
                <a16:creationId xmlns:a16="http://schemas.microsoft.com/office/drawing/2014/main" id="{853AA846-66C2-4AF9-B9FA-8402BFA7B571}"/>
              </a:ext>
            </a:extLst>
          </p:cNvPr>
          <p:cNvSpPr txBox="1">
            <a:spLocks noChangeArrowheads="1"/>
          </p:cNvSpPr>
          <p:nvPr/>
        </p:nvSpPr>
        <p:spPr>
          <a:xfrm>
            <a:off x="-2286" y="566928"/>
            <a:ext cx="12224051" cy="5823359"/>
          </a:xfrm>
          <a:prstGeom prst="rect">
            <a:avLst/>
          </a:prstGeom>
          <a:solidFill>
            <a:schemeClr val="bg1">
              <a:lumMod val="85000"/>
              <a:alpha val="85000"/>
            </a:schemeClr>
          </a:solidFill>
          <a:effectLst>
            <a:softEdge rad="0"/>
          </a:effectLst>
        </p:spPr>
        <p:txBody>
          <a:bodyPr vert="horz" lIns="432000" tIns="187200" rIns="91440" bIns="45720" rtlCol="0" anchor="ctr">
            <a:normAutofit fontScale="25000" lnSpcReduction="20000"/>
          </a:bodyPr>
          <a:lstStyle/>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Arial" charset="0"/>
              <a:ea typeface="Arial" charset="0"/>
              <a:cs typeface="Arial" charset="0"/>
            </a:endParaRPr>
          </a:p>
          <a:p>
            <a:pPr algn="ctr"/>
            <a:endParaRPr lang="en-GB" sz="4800" b="1" dirty="0">
              <a:solidFill>
                <a:schemeClr val="tx1">
                  <a:lumMod val="50000"/>
                  <a:lumOff val="50000"/>
                </a:schemeClr>
              </a:solidFill>
              <a:effectLst>
                <a:outerShdw blurRad="38100" dist="38100" dir="2700000" algn="tl">
                  <a:srgbClr val="000000">
                    <a:alpha val="43137"/>
                  </a:srgbClr>
                </a:outerShdw>
              </a:effectLst>
              <a:latin typeface="Monserrat"/>
              <a:ea typeface="Arial" charset="0"/>
              <a:cs typeface="Arial" charset="0"/>
            </a:endParaRPr>
          </a:p>
          <a:p>
            <a:pPr algn="ctr"/>
            <a:endParaRPr lang="en-GB" sz="2200" b="1" dirty="0">
              <a:solidFill>
                <a:schemeClr val="tx1">
                  <a:lumMod val="50000"/>
                  <a:lumOff val="50000"/>
                </a:schemeClr>
              </a:solidFill>
              <a:effectLst>
                <a:outerShdw blurRad="38100" dist="38100" dir="2700000" algn="tl">
                  <a:srgbClr val="000000">
                    <a:alpha val="43137"/>
                  </a:srgbClr>
                </a:outerShdw>
              </a:effectLst>
              <a:latin typeface="Monserrat"/>
              <a:ea typeface="Arial" charset="0"/>
              <a:cs typeface="Arial" charset="0"/>
            </a:endParaRPr>
          </a:p>
          <a:p>
            <a:pPr>
              <a:lnSpc>
                <a:spcPct val="120000"/>
              </a:lnSpc>
            </a:pPr>
            <a:r>
              <a:rPr lang="en-GB" sz="9600" b="1" dirty="0">
                <a:solidFill>
                  <a:schemeClr val="tx1">
                    <a:lumMod val="65000"/>
                    <a:lumOff val="35000"/>
                  </a:schemeClr>
                </a:solidFill>
                <a:latin typeface="Monserrat"/>
                <a:ea typeface="Arial" charset="0"/>
                <a:cs typeface="Arial" charset="0"/>
              </a:rPr>
              <a:t>We adore you, O Christ, and we praise you</a:t>
            </a:r>
          </a:p>
          <a:p>
            <a:pPr>
              <a:lnSpc>
                <a:spcPct val="120000"/>
              </a:lnSpc>
            </a:pPr>
            <a:r>
              <a:rPr lang="en-GB" sz="9600" b="1" dirty="0">
                <a:solidFill>
                  <a:srgbClr val="222642"/>
                </a:solidFill>
                <a:latin typeface="Monserrat"/>
                <a:ea typeface="Arial" charset="0"/>
                <a:cs typeface="Arial" charset="0"/>
              </a:rPr>
              <a:t>R/ Because by your Holy Cross you have redeemed the world.</a:t>
            </a:r>
          </a:p>
          <a:p>
            <a:pPr>
              <a:lnSpc>
                <a:spcPct val="120000"/>
              </a:lnSpc>
            </a:pPr>
            <a:endParaRPr lang="en-US" sz="9600" b="1" dirty="0">
              <a:solidFill>
                <a:srgbClr val="222642"/>
              </a:solidFill>
              <a:latin typeface="Monserrat"/>
              <a:ea typeface="Arial" charset="0"/>
              <a:cs typeface="Arial" charset="0"/>
            </a:endParaRPr>
          </a:p>
          <a:p>
            <a:pPr>
              <a:lnSpc>
                <a:spcPct val="120000"/>
              </a:lnSpc>
            </a:pPr>
            <a:r>
              <a:rPr lang="en-GB" sz="9600" b="1" dirty="0">
                <a:solidFill>
                  <a:schemeClr val="tx1">
                    <a:lumMod val="65000"/>
                    <a:lumOff val="35000"/>
                  </a:schemeClr>
                </a:solidFill>
                <a:latin typeface="Monserrat"/>
                <a:ea typeface="Arial" charset="0"/>
                <a:cs typeface="Arial" charset="0"/>
              </a:rPr>
              <a:t>Prayer</a:t>
            </a:r>
          </a:p>
          <a:p>
            <a:pPr>
              <a:lnSpc>
                <a:spcPct val="120000"/>
              </a:lnSpc>
            </a:pPr>
            <a:r>
              <a:rPr lang="en-GB" sz="9600" b="1" dirty="0">
                <a:solidFill>
                  <a:srgbClr val="222642"/>
                </a:solidFill>
                <a:latin typeface="Monserrat"/>
                <a:ea typeface="Arial" charset="0"/>
                <a:cs typeface="Arial" charset="0"/>
              </a:rPr>
              <a:t>Jesus, you know how it feels to struggle and to fall.</a:t>
            </a:r>
          </a:p>
          <a:p>
            <a:pPr>
              <a:lnSpc>
                <a:spcPct val="120000"/>
              </a:lnSpc>
            </a:pPr>
            <a:r>
              <a:rPr lang="en-GB" sz="9600" b="1" dirty="0">
                <a:solidFill>
                  <a:srgbClr val="222642"/>
                </a:solidFill>
                <a:latin typeface="Monserrat"/>
                <a:ea typeface="Arial" charset="0"/>
                <a:cs typeface="Arial" charset="0"/>
              </a:rPr>
              <a:t>Walk with us.</a:t>
            </a:r>
          </a:p>
          <a:p>
            <a:pPr>
              <a:lnSpc>
                <a:spcPct val="120000"/>
              </a:lnSpc>
            </a:pPr>
            <a:r>
              <a:rPr lang="en-GB" sz="9600" b="1" dirty="0">
                <a:solidFill>
                  <a:srgbClr val="222642"/>
                </a:solidFill>
                <a:latin typeface="Monserrat"/>
                <a:ea typeface="Arial" charset="0"/>
                <a:cs typeface="Arial" charset="0"/>
              </a:rPr>
              <a:t>Show us how to walk with others,</a:t>
            </a:r>
          </a:p>
          <a:p>
            <a:pPr>
              <a:lnSpc>
                <a:spcPct val="120000"/>
              </a:lnSpc>
            </a:pPr>
            <a:r>
              <a:rPr lang="en-GB" sz="9600" b="1" dirty="0">
                <a:solidFill>
                  <a:srgbClr val="222642"/>
                </a:solidFill>
                <a:latin typeface="Monserrat"/>
                <a:ea typeface="Arial" charset="0"/>
                <a:cs typeface="Arial" charset="0"/>
              </a:rPr>
              <a:t>to know what it feels like to be in another’s shoes.</a:t>
            </a:r>
          </a:p>
          <a:p>
            <a:pPr>
              <a:lnSpc>
                <a:spcPct val="120000"/>
              </a:lnSpc>
            </a:pPr>
            <a:r>
              <a:rPr lang="en-GB" sz="9600" b="1" dirty="0">
                <a:solidFill>
                  <a:srgbClr val="222642"/>
                </a:solidFill>
                <a:latin typeface="Monserrat"/>
                <a:ea typeface="Arial" charset="0"/>
                <a:cs typeface="Arial" charset="0"/>
              </a:rPr>
              <a:t>You reach out to us with caring hands.</a:t>
            </a:r>
          </a:p>
          <a:p>
            <a:pPr>
              <a:lnSpc>
                <a:spcPct val="120000"/>
              </a:lnSpc>
            </a:pPr>
            <a:r>
              <a:rPr lang="en-GB" sz="9600" b="1" dirty="0">
                <a:solidFill>
                  <a:srgbClr val="222642"/>
                </a:solidFill>
                <a:latin typeface="Monserrat"/>
                <a:ea typeface="Arial" charset="0"/>
                <a:cs typeface="Arial" charset="0"/>
              </a:rPr>
              <a:t>Show us how to join our hands with communities around the world </a:t>
            </a:r>
          </a:p>
          <a:p>
            <a:pPr>
              <a:lnSpc>
                <a:spcPct val="120000"/>
              </a:lnSpc>
            </a:pPr>
            <a:r>
              <a:rPr lang="en-GB" sz="9600" b="1" dirty="0">
                <a:solidFill>
                  <a:srgbClr val="222642"/>
                </a:solidFill>
                <a:latin typeface="Monserrat"/>
                <a:ea typeface="Arial" charset="0"/>
                <a:cs typeface="Arial" charset="0"/>
              </a:rPr>
              <a:t>who are bringing hope to their people. </a:t>
            </a:r>
          </a:p>
          <a:p>
            <a:pPr>
              <a:lnSpc>
                <a:spcPct val="120000"/>
              </a:lnSpc>
            </a:pPr>
            <a:endParaRPr lang="en-GB" sz="8800" b="1" dirty="0">
              <a:solidFill>
                <a:srgbClr val="222642"/>
              </a:solidFill>
              <a:latin typeface="Arial" charset="0"/>
              <a:ea typeface="Arial" charset="0"/>
              <a:cs typeface="Arial" charset="0"/>
            </a:endParaRPr>
          </a:p>
          <a:p>
            <a:pPr>
              <a:lnSpc>
                <a:spcPct val="120000"/>
              </a:lnSpc>
            </a:pPr>
            <a:endParaRPr lang="en-GB" sz="8800" b="1" dirty="0">
              <a:solidFill>
                <a:srgbClr val="222642"/>
              </a:solidFill>
              <a:latin typeface="Arial" charset="0"/>
              <a:ea typeface="Arial" charset="0"/>
              <a:cs typeface="Arial" charset="0"/>
            </a:endParaRPr>
          </a:p>
          <a:p>
            <a:pPr algn="ctr"/>
            <a:r>
              <a:rPr lang="en-US" sz="8000" b="1" dirty="0">
                <a:solidFill>
                  <a:schemeClr val="tx1">
                    <a:lumMod val="50000"/>
                    <a:lumOff val="50000"/>
                  </a:schemeClr>
                </a:solidFill>
                <a:latin typeface="Arial" charset="0"/>
                <a:ea typeface="Arial" charset="0"/>
                <a:cs typeface="Arial" charset="0"/>
              </a:rPr>
              <a:t> </a:t>
            </a:r>
          </a:p>
          <a:p>
            <a:pPr>
              <a:spcBef>
                <a:spcPct val="0"/>
              </a:spcBef>
            </a:pPr>
            <a:endParaRPr lang="en-US" sz="22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spcBef>
                <a:spcPct val="0"/>
              </a:spcBef>
            </a:pPr>
            <a:endParaRPr lang="en-US" sz="4800" b="1" dirty="0">
              <a:solidFill>
                <a:schemeClr val="bg1"/>
              </a:solidFill>
              <a:effectLst>
                <a:outerShdw blurRad="38100" dist="38100" dir="2700000" algn="tl">
                  <a:srgbClr val="000000">
                    <a:alpha val="43137"/>
                  </a:srgbClr>
                </a:outerShdw>
              </a:effectLst>
              <a:latin typeface="Arial" charset="0"/>
              <a:ea typeface="Arial" charset="0"/>
              <a:cs typeface="Arial" charset="0"/>
            </a:endParaRPr>
          </a:p>
          <a:p>
            <a:pPr algn="ctr"/>
            <a:r>
              <a:rPr lang="en-US" sz="3800" b="1" dirty="0">
                <a:solidFill>
                  <a:srgbClr val="222642"/>
                </a:solidFill>
                <a:latin typeface="Arial" charset="0"/>
                <a:ea typeface="Arial" charset="0"/>
                <a:cs typeface="Arial" charset="0"/>
              </a:rPr>
              <a:t> </a:t>
            </a:r>
          </a:p>
          <a:p>
            <a:pPr>
              <a:spcBef>
                <a:spcPct val="0"/>
              </a:spcBef>
            </a:pPr>
            <a:endParaRPr lang="en-US" sz="2200" b="1" dirty="0">
              <a:solidFill>
                <a:srgbClr val="222642"/>
              </a:solidFill>
              <a:effectLst>
                <a:outerShdw blurRad="38100" dist="38100" dir="2700000" algn="tl">
                  <a:srgbClr val="000000">
                    <a:alpha val="43137"/>
                  </a:srgbClr>
                </a:outerShdw>
              </a:effectLst>
              <a:latin typeface="Arial" charset="0"/>
              <a:ea typeface="Arial" charset="0"/>
              <a:cs typeface="Arial" charset="0"/>
            </a:endParaRPr>
          </a:p>
        </p:txBody>
      </p:sp>
      <p:grpSp>
        <p:nvGrpSpPr>
          <p:cNvPr id="20" name="Group 19"/>
          <p:cNvGrpSpPr/>
          <p:nvPr/>
        </p:nvGrpSpPr>
        <p:grpSpPr>
          <a:xfrm>
            <a:off x="0" y="6304731"/>
            <a:ext cx="12192000" cy="553269"/>
            <a:chOff x="0" y="6345797"/>
            <a:chExt cx="12192000" cy="553269"/>
          </a:xfrm>
        </p:grpSpPr>
        <p:sp>
          <p:nvSpPr>
            <p:cNvPr id="21" name="Rectangle 20"/>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12" name="Picture 11">
            <a:extLst>
              <a:ext uri="{FF2B5EF4-FFF2-40B4-BE49-F238E27FC236}">
                <a16:creationId xmlns:a16="http://schemas.microsoft.com/office/drawing/2014/main" id="{C35A0E90-CA79-41C7-A6E4-6F70F48AA6F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150" y="0"/>
            <a:ext cx="12192000" cy="652272"/>
          </a:xfrm>
          <a:prstGeom prst="rect">
            <a:avLst/>
          </a:prstGeom>
        </p:spPr>
      </p:pic>
    </p:spTree>
    <p:extLst>
      <p:ext uri="{BB962C8B-B14F-4D97-AF65-F5344CB8AC3E}">
        <p14:creationId xmlns:p14="http://schemas.microsoft.com/office/powerpoint/2010/main" val="10440823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lthy mum and baby">
            <a:extLst>
              <a:ext uri="{FF2B5EF4-FFF2-40B4-BE49-F238E27FC236}">
                <a16:creationId xmlns:a16="http://schemas.microsoft.com/office/drawing/2014/main" id="{06588C17-02A2-4E33-8E8F-454A7398307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7" name="Group 16"/>
          <p:cNvGrpSpPr/>
          <p:nvPr/>
        </p:nvGrpSpPr>
        <p:grpSpPr>
          <a:xfrm>
            <a:off x="0" y="6304731"/>
            <a:ext cx="12192000" cy="553269"/>
            <a:chOff x="0" y="6345797"/>
            <a:chExt cx="12192000" cy="553269"/>
          </a:xfrm>
        </p:grpSpPr>
        <p:sp>
          <p:nvSpPr>
            <p:cNvPr id="18" name="Rectangle 17"/>
            <p:cNvSpPr/>
            <p:nvPr/>
          </p:nvSpPr>
          <p:spPr>
            <a:xfrm>
              <a:off x="0" y="6345797"/>
              <a:ext cx="12192000" cy="553269"/>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6482434"/>
              <a:ext cx="2688196" cy="252496"/>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0276" y="6528189"/>
              <a:ext cx="1865535" cy="221322"/>
            </a:xfrm>
            <a:prstGeom prst="rect">
              <a:avLst/>
            </a:prstGeom>
          </p:spPr>
        </p:pic>
      </p:grpSp>
      <p:pic>
        <p:nvPicPr>
          <p:cNvPr id="4" name="Picture 3">
            <a:extLst>
              <a:ext uri="{FF2B5EF4-FFF2-40B4-BE49-F238E27FC236}">
                <a16:creationId xmlns:a16="http://schemas.microsoft.com/office/drawing/2014/main" id="{3FAF2337-0F93-4BD6-BEF2-5EEBDCF87FB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192000" cy="652272"/>
          </a:xfrm>
          <a:prstGeom prst="rect">
            <a:avLst/>
          </a:prstGeom>
        </p:spPr>
      </p:pic>
      <p:sp>
        <p:nvSpPr>
          <p:cNvPr id="11" name="TextBox 10">
            <a:extLst>
              <a:ext uri="{FF2B5EF4-FFF2-40B4-BE49-F238E27FC236}">
                <a16:creationId xmlns:a16="http://schemas.microsoft.com/office/drawing/2014/main" id="{597325E9-44E5-43FB-8AB8-472B41711500}"/>
              </a:ext>
            </a:extLst>
          </p:cNvPr>
          <p:cNvSpPr txBox="1"/>
          <p:nvPr/>
        </p:nvSpPr>
        <p:spPr>
          <a:xfrm>
            <a:off x="3449265" y="5310000"/>
            <a:ext cx="8523229" cy="830997"/>
          </a:xfrm>
          <a:prstGeom prst="rect">
            <a:avLst/>
          </a:prstGeom>
          <a:solidFill>
            <a:schemeClr val="bg1">
              <a:lumMod val="65000"/>
              <a:alpha val="72000"/>
            </a:schemeClr>
          </a:solidFill>
        </p:spPr>
        <p:txBody>
          <a:bodyPr wrap="square" rtlCol="0">
            <a:spAutoFit/>
          </a:bodyPr>
          <a:lstStyle/>
          <a:p>
            <a:pPr algn="r"/>
            <a:r>
              <a:rPr lang="en-GB" sz="3200" b="1" dirty="0">
                <a:solidFill>
                  <a:schemeClr val="bg1"/>
                </a:solidFill>
                <a:latin typeface="Arial" panose="020B0604020202020204" pitchFamily="34" charset="0"/>
                <a:cs typeface="Arial" panose="020B0604020202020204" pitchFamily="34" charset="0"/>
              </a:rPr>
              <a:t>“…a sword will pierce your own soul too.” </a:t>
            </a:r>
            <a:r>
              <a:rPr lang="en-GB" sz="1600" b="1" dirty="0">
                <a:solidFill>
                  <a:schemeClr val="bg1"/>
                </a:solidFill>
                <a:latin typeface="Arial" panose="020B0604020202020204" pitchFamily="34" charset="0"/>
                <a:cs typeface="Arial" panose="020B0604020202020204" pitchFamily="34" charset="0"/>
              </a:rPr>
              <a:t>Luke 2:34 </a:t>
            </a:r>
          </a:p>
        </p:txBody>
      </p:sp>
    </p:spTree>
    <p:extLst>
      <p:ext uri="{BB962C8B-B14F-4D97-AF65-F5344CB8AC3E}">
        <p14:creationId xmlns:p14="http://schemas.microsoft.com/office/powerpoint/2010/main" val="182516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337BE36AB91B5F468A76756793E755D6" ma:contentTypeVersion="2968" ma:contentTypeDescription="Create a new document." ma:contentTypeScope="" ma:versionID="911e77db823b2f0d5c187d5b884a6dc0">
  <xsd:schema xmlns:xsd="http://www.w3.org/2001/XMLSchema" xmlns:xs="http://www.w3.org/2001/XMLSchema" xmlns:p="http://schemas.microsoft.com/office/2006/metadata/properties" xmlns:ns2="20f3573b-92ed-4700-bd4e-cde4b04a041c" xmlns:ns3="04672002-f21f-4240-adfb-f0b653fb6fb5" xmlns:ns4="http://schemas.microsoft.com/sharepoint/v3/fields" xmlns:ns5="453a0c7f-c966-4a5c-a0f8-de0f8150ea1e" xmlns:ns6="07add249-56eb-4857-8999-769e2ceea489" targetNamespace="http://schemas.microsoft.com/office/2006/metadata/properties" ma:root="true" ma:fieldsID="9bdb5239e27a0cb90fc64e077496182e" ns2:_="" ns3:_="" ns4:_="" ns5:_="" ns6:_="">
    <xsd:import namespace="20f3573b-92ed-4700-bd4e-cde4b04a041c"/>
    <xsd:import namespace="04672002-f21f-4240-adfb-f0b653fb6fb5"/>
    <xsd:import namespace="http://schemas.microsoft.com/sharepoint/v3/fields"/>
    <xsd:import namespace="453a0c7f-c966-4a5c-a0f8-de0f8150ea1e"/>
    <xsd:import namespace="07add249-56eb-4857-8999-769e2ceea489"/>
    <xsd:element name="properties">
      <xsd:complexType>
        <xsd:sequence>
          <xsd:element name="documentManagement">
            <xsd:complexType>
              <xsd:all>
                <xsd:element ref="ns2:Document_x0020_Type_x0020_Category"/>
                <xsd:element ref="ns3:cconnect_Months" minOccurs="0"/>
                <xsd:element ref="ns4:_Status" minOccurs="0"/>
                <xsd:element ref="ns3:Archive" minOccurs="0"/>
                <xsd:element ref="ns3:_dlc_DocId" minOccurs="0"/>
                <xsd:element ref="ns3:_dlc_DocIdUrl" minOccurs="0"/>
                <xsd:element ref="ns3:_dlc_DocIdPersistId" minOccurs="0"/>
                <xsd:element ref="ns2:n735675644e54f8e8ac06f38e6f55f27" minOccurs="0"/>
                <xsd:element ref="ns5:TaxCatchAll" minOccurs="0"/>
                <xsd:element ref="ns2:Theology_x0020_programme_x0020_newsletter" minOccurs="0"/>
                <xsd:element ref="ns2:MediaServiceMetadata" minOccurs="0"/>
                <xsd:element ref="ns2:MediaServiceFastMetadata" minOccurs="0"/>
                <xsd:element ref="ns6:SharedWithUsers" minOccurs="0"/>
                <xsd:element ref="ns6: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f3573b-92ed-4700-bd4e-cde4b04a041c" elementFormDefault="qualified">
    <xsd:import namespace="http://schemas.microsoft.com/office/2006/documentManagement/types"/>
    <xsd:import namespace="http://schemas.microsoft.com/office/infopath/2007/PartnerControls"/>
    <xsd:element name="Document_x0020_Type_x0020_Category" ma:index="2" ma:displayName="Document Type Category" ma:format="Dropdown" ma:internalName="Document_x0020_Type_x0020_Category">
      <xsd:simpleType>
        <xsd:restriction base="dms:Choice">
          <xsd:enumeration value="Article"/>
          <xsd:enumeration value="Budgets"/>
          <xsd:enumeration value="Liturgy"/>
          <xsd:enumeration value="Prayer"/>
          <xsd:enumeration value="Promotional"/>
          <xsd:enumeration value="Reflection"/>
          <xsd:enumeration value="Schedules"/>
        </xsd:restriction>
      </xsd:simpleType>
    </xsd:element>
    <xsd:element name="n735675644e54f8e8ac06f38e6f55f27" ma:index="13" nillable="true" ma:taxonomy="true" ma:internalName="n735675644e54f8e8ac06f38e6f55f27" ma:taxonomyFieldName="Year" ma:displayName="Year" ma:default="" ma:fieldId="{77356756-44e5-4f8e-8ac0-6f38e6f55f27}" ma:sspId="73aede18-5762-4cff-92fc-bd8aa2d29118" ma:termSetId="59d00b5a-5964-4349-b53a-b2d77a6ccee0" ma:anchorId="00000000-0000-0000-0000-000000000000" ma:open="false" ma:isKeyword="false">
      <xsd:complexType>
        <xsd:sequence>
          <xsd:element ref="pc:Terms" minOccurs="0" maxOccurs="1"/>
        </xsd:sequence>
      </xsd:complexType>
    </xsd:element>
    <xsd:element name="Theology_x0020_programme_x0020_newsletter" ma:index="19" nillable="true" ma:displayName="Theology programme newsletter" ma:default="0" ma:description="Please tick this box to publish this newsletter to the profile page" ma:internalName="Theology_x0020_programme_x0020_newsletter">
      <xsd:simpleType>
        <xsd:restriction base="dms:Boolea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AutoTags" ma:index="27" nillable="true" ma:displayName="Tags" ma:internalName="MediaServiceAutoTags" ma:readOnly="true">
      <xsd:simpleType>
        <xsd:restriction base="dms:Text"/>
      </xsd:simpleType>
    </xsd:element>
    <xsd:element name="MediaServiceLocation" ma:index="28" nillable="true" ma:displayName="Location" ma:internalName="MediaServiceLocation"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cconnect_Months" ma:index="4" nillable="true" ma:displayName="Month" ma:default="Select one" ma:format="Dropdown" ma:internalName="cconnect_Months" ma:readOnly="false">
      <xsd:simpleType>
        <xsd:restriction base="dms:Choice">
          <xsd:enumeration value="Select on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Archive" ma:index="7" nillable="true" ma:displayName="Archive" ma:default="0" ma:internalName="Archive">
      <xsd:simpleType>
        <xsd:restriction base="dms:Boolean"/>
      </xsd:simple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6"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add249-56eb-4857-8999-769e2ceea489"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documentManagement>
    <TaxCatchAll xmlns="453a0c7f-c966-4a5c-a0f8-de0f8150ea1e">
      <Value>121</Value>
    </TaxCatchAll>
    <_dlc_DocId xmlns="04672002-f21f-4240-adfb-f0b653fb6fb5">SZUU6KYVHK2A-1550558501-1840</_dlc_DocId>
    <_dlc_DocIdUrl xmlns="04672002-f21f-4240-adfb-f0b653fb6fb5">
      <Url>https://cafod365.sharepoint.com/sites/int/Theology/_layouts/15/DocIdRedir.aspx?ID=SZUU6KYVHK2A-1550558501-1840</Url>
      <Description>SZUU6KYVHK2A-1550558501-1840</Description>
    </_dlc_DocIdUrl>
    <Theology_x0020_programme_x0020_newsletter xmlns="20f3573b-92ed-4700-bd4e-cde4b04a041c">false</Theology_x0020_programme_x0020_newsletter>
    <_Status xmlns="http://schemas.microsoft.com/sharepoint/v3/fields">Not Started</_Status>
    <n735675644e54f8e8ac06f38e6f55f27 xmlns="20f3573b-92ed-4700-bd4e-cde4b04a041c">
      <Terms xmlns="http://schemas.microsoft.com/office/infopath/2007/PartnerControls">
        <TermInfo xmlns="http://schemas.microsoft.com/office/infopath/2007/PartnerControls">
          <TermName xmlns="http://schemas.microsoft.com/office/infopath/2007/PartnerControls">2018</TermName>
          <TermId xmlns="http://schemas.microsoft.com/office/infopath/2007/PartnerControls">70089784-6a9d-4c9c-a3a4-1d83a4067355</TermId>
        </TermInfo>
      </Terms>
    </n735675644e54f8e8ac06f38e6f55f27>
    <Document_x0020_Type_x0020_Category xmlns="20f3573b-92ed-4700-bd4e-cde4b04a041c">Prayer</Document_x0020_Type_x0020_Category>
    <Archive xmlns="04672002-f21f-4240-adfb-f0b653fb6fb5">false</Archive>
    <cconnect_Months xmlns="04672002-f21f-4240-adfb-f0b653fb6fb5">Select one</cconnect_Months>
  </documentManagement>
</p:properties>
</file>

<file path=customXml/itemProps1.xml><?xml version="1.0" encoding="utf-8"?>
<ds:datastoreItem xmlns:ds="http://schemas.openxmlformats.org/officeDocument/2006/customXml" ds:itemID="{73CE3065-60A4-4686-ACD7-5FFF136FE293}">
  <ds:schemaRefs>
    <ds:schemaRef ds:uri="http://schemas.microsoft.com/sharepoint/events"/>
  </ds:schemaRefs>
</ds:datastoreItem>
</file>

<file path=customXml/itemProps2.xml><?xml version="1.0" encoding="utf-8"?>
<ds:datastoreItem xmlns:ds="http://schemas.openxmlformats.org/officeDocument/2006/customXml" ds:itemID="{32CB01F6-DDFF-40CA-8FED-DF76CC646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f3573b-92ed-4700-bd4e-cde4b04a041c"/>
    <ds:schemaRef ds:uri="04672002-f21f-4240-adfb-f0b653fb6fb5"/>
    <ds:schemaRef ds:uri="http://schemas.microsoft.com/sharepoint/v3/fields"/>
    <ds:schemaRef ds:uri="453a0c7f-c966-4a5c-a0f8-de0f8150ea1e"/>
    <ds:schemaRef ds:uri="07add249-56eb-4857-8999-769e2ceea4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C4518-2365-4EB6-B0C4-E3F1C3106F13}">
  <ds:schemaRefs>
    <ds:schemaRef ds:uri="http://schemas.microsoft.com/sharepoint/v3/contenttype/forms"/>
  </ds:schemaRefs>
</ds:datastoreItem>
</file>

<file path=customXml/itemProps4.xml><?xml version="1.0" encoding="utf-8"?>
<ds:datastoreItem xmlns:ds="http://schemas.openxmlformats.org/officeDocument/2006/customXml" ds:itemID="{8FFED3C5-267F-4981-8221-AF4A02B20CC4}">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04672002-f21f-4240-adfb-f0b653fb6fb5"/>
    <ds:schemaRef ds:uri="http://purl.org/dc/terms/"/>
    <ds:schemaRef ds:uri="07add249-56eb-4857-8999-769e2ceea489"/>
    <ds:schemaRef ds:uri="http://schemas.openxmlformats.org/package/2006/metadata/core-properties"/>
    <ds:schemaRef ds:uri="http://purl.org/dc/dcmitype/"/>
    <ds:schemaRef ds:uri="453a0c7f-c966-4a5c-a0f8-de0f8150ea1e"/>
    <ds:schemaRef ds:uri="aec40a79-90a4-46c2-a481-dfa9f3f979be"/>
    <ds:schemaRef ds:uri="http://www.w3.org/XML/1998/namespace"/>
    <ds:schemaRef ds:uri="20f3573b-92ed-4700-bd4e-cde4b04a041c"/>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otalTime>3488</TotalTime>
  <Words>6318</Words>
  <Application>Microsoft Office PowerPoint</Application>
  <PresentationFormat>Widescreen</PresentationFormat>
  <Paragraphs>607</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 Black</vt:lpstr>
      <vt:lpstr>Calibri</vt:lpstr>
      <vt:lpstr>Inter</vt:lpstr>
      <vt:lpstr>Monserrat</vt:lpstr>
      <vt:lpstr>Montserrat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Lent 2018 Stations of Cross</dc:title>
  <dc:creator>jdepaula</dc:creator>
  <cp:lastModifiedBy>Caroline Stanton</cp:lastModifiedBy>
  <cp:revision>455</cp:revision>
  <cp:lastPrinted>2015-11-30T11:41:23Z</cp:lastPrinted>
  <dcterms:created xsi:type="dcterms:W3CDTF">2014-10-03T15:18:53Z</dcterms:created>
  <dcterms:modified xsi:type="dcterms:W3CDTF">2021-03-01T18:04:53Z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0x010100337BE36AB91B5F468A76756793E755D6</vt:lpwstr>
  </property>
  <property fmtid="{D5CDD505-2E9C-101B-9397-08002B2CF9AE}" pid="3" name="Product or Work package">
    <vt:lpwstr>WP23 Lent School and Youth Communications</vt:lpwstr>
  </property>
  <property fmtid="{D5CDD505-2E9C-101B-9397-08002B2CF9AE}" pid="4" name="Order">
    <vt:r8>100</vt:r8>
  </property>
  <property fmtid="{D5CDD505-2E9C-101B-9397-08002B2CF9AE}" pid="5" name="Year">
    <vt:lpwstr>121;#2018|70089784-6a9d-4c9c-a3a4-1d83a4067355</vt:lpwstr>
  </property>
  <property fmtid="{D5CDD505-2E9C-101B-9397-08002B2CF9AE}" pid="6" name="_dlc_DocIdItemGuid">
    <vt:lpwstr>47cc73f8-544f-47f4-a7e2-336b55f3b3b1</vt:lpwstr>
  </property>
  <property fmtid="{D5CDD505-2E9C-101B-9397-08002B2CF9AE}" pid="7" name="AuthorIds_UIVersion_512">
    <vt:lpwstr>411</vt:lpwstr>
  </property>
  <property fmtid="{D5CDD505-2E9C-101B-9397-08002B2CF9AE}" pid="8" name="AuthorIds_UIVersion_1024">
    <vt:lpwstr>411</vt:lpwstr>
  </property>
</Properties>
</file>